
<file path=[Content_Types].xml><?xml version="1.0" encoding="utf-8"?>
<Types xmlns="http://schemas.openxmlformats.org/package/2006/content-types">
  <Default Extension="bin" ContentType="application/vnd.openxmlformats-officedocument.oleObject"/>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6.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7.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311" r:id="rId3"/>
    <p:sldId id="315" r:id="rId4"/>
    <p:sldId id="306" r:id="rId5"/>
    <p:sldId id="313" r:id="rId6"/>
    <p:sldId id="329" r:id="rId7"/>
    <p:sldId id="308" r:id="rId8"/>
    <p:sldId id="260" r:id="rId9"/>
    <p:sldId id="261" r:id="rId10"/>
    <p:sldId id="263" r:id="rId11"/>
    <p:sldId id="265" r:id="rId12"/>
    <p:sldId id="266" r:id="rId13"/>
    <p:sldId id="274" r:id="rId14"/>
    <p:sldId id="279" r:id="rId15"/>
    <p:sldId id="283" r:id="rId16"/>
    <p:sldId id="280" r:id="rId17"/>
    <p:sldId id="281" r:id="rId18"/>
    <p:sldId id="284" r:id="rId19"/>
    <p:sldId id="316" r:id="rId20"/>
    <p:sldId id="317" r:id="rId21"/>
    <p:sldId id="318" r:id="rId22"/>
    <p:sldId id="319" r:id="rId23"/>
    <p:sldId id="322" r:id="rId24"/>
    <p:sldId id="331" r:id="rId25"/>
    <p:sldId id="320" r:id="rId26"/>
    <p:sldId id="326" r:id="rId27"/>
    <p:sldId id="332" r:id="rId28"/>
    <p:sldId id="289" r:id="rId29"/>
    <p:sldId id="294" r:id="rId30"/>
    <p:sldId id="295" r:id="rId31"/>
    <p:sldId id="296" r:id="rId32"/>
    <p:sldId id="297" r:id="rId33"/>
    <p:sldId id="301" r:id="rId34"/>
    <p:sldId id="302" r:id="rId35"/>
    <p:sldId id="300" r:id="rId36"/>
    <p:sldId id="30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023859-A6C1-E690-8101-78248D7FDFA2}" name="Roghanchi, Pedram" initials="PR" userId="S::pro267@uky.edu::b99d356f-8323-4a11-93af-8812dd78fabb" providerId="AD"/>
  <p188:author id="{3275B2F1-4BDB-1239-DAD9-D032E083905F}" name="Kelley, Nathan T." initials="NK" userId="S::nke242@uky.edu::a6ade37e-72d3-455d-9e69-d3d213cb560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3692C4-F50C-4697-87FA-BDEC46D965B4}" v="3" dt="2024-09-04T18:42:18.1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51" autoAdjust="0"/>
    <p:restoredTop sz="95254" autoAdjust="0"/>
  </p:normalViewPr>
  <p:slideViewPr>
    <p:cSldViewPr snapToGrid="0">
      <p:cViewPr varScale="1">
        <p:scale>
          <a:sx n="65" d="100"/>
          <a:sy n="65" d="100"/>
        </p:scale>
        <p:origin x="64"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microsoft.com/office/2018/10/relationships/authors" Target="authors.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ey, Nathan T." userId="a6ade37e-72d3-455d-9e69-d3d213cb5600" providerId="ADAL" clId="{983692C4-F50C-4697-87FA-BDEC46D965B4}"/>
    <pc:docChg chg="modSld">
      <pc:chgData name="Kelley, Nathan T." userId="a6ade37e-72d3-455d-9e69-d3d213cb5600" providerId="ADAL" clId="{983692C4-F50C-4697-87FA-BDEC46D965B4}" dt="2024-09-04T18:42:18.166" v="5" actId="404"/>
      <pc:docMkLst>
        <pc:docMk/>
      </pc:docMkLst>
      <pc:sldChg chg="modSp mod">
        <pc:chgData name="Kelley, Nathan T." userId="a6ade37e-72d3-455d-9e69-d3d213cb5600" providerId="ADAL" clId="{983692C4-F50C-4697-87FA-BDEC46D965B4}" dt="2024-09-04T18:42:18.166" v="5" actId="404"/>
        <pc:sldMkLst>
          <pc:docMk/>
          <pc:sldMk cId="235803107" sldId="279"/>
        </pc:sldMkLst>
        <pc:graphicFrameChg chg="mod">
          <ac:chgData name="Kelley, Nathan T." userId="a6ade37e-72d3-455d-9e69-d3d213cb5600" providerId="ADAL" clId="{983692C4-F50C-4697-87FA-BDEC46D965B4}" dt="2024-09-04T18:42:03.321" v="2" actId="14100"/>
          <ac:graphicFrameMkLst>
            <pc:docMk/>
            <pc:sldMk cId="235803107" sldId="279"/>
            <ac:graphicFrameMk id="3" creationId="{A58F41DD-964C-9219-62FC-477C4D035144}"/>
          </ac:graphicFrameMkLst>
        </pc:graphicFrameChg>
        <pc:graphicFrameChg chg="mod">
          <ac:chgData name="Kelley, Nathan T." userId="a6ade37e-72d3-455d-9e69-d3d213cb5600" providerId="ADAL" clId="{983692C4-F50C-4697-87FA-BDEC46D965B4}" dt="2024-09-04T18:42:18.166" v="5" actId="404"/>
          <ac:graphicFrameMkLst>
            <pc:docMk/>
            <pc:sldMk cId="235803107" sldId="279"/>
            <ac:graphicFrameMk id="4" creationId="{1FB8ED6E-C716-4B03-8944-A99A93E7DF4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luky-my.sharepoint.com/personal/nke242_uky_edu/Documents/Nathan/Info_For_Presentation_Sep_2024/2023_Analysis_v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luky-my.sharepoint.com/personal/nke242_uky_edu/Documents/Nathan/Info_For_Presentation_Sep_2024/2023_Analysi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luky-my.sharepoint.com/personal/nke242_uky_edu/Documents/Nathan/Info_For_Presentation_Sep_2024/2023_Analysi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luky-my.sharepoint.com/personal/nke242_uky_edu/Documents/Nathan/Info_For_Presentation_Sep_2024/2023_Analysis_v2.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luky-my.sharepoint.com/personal/nke242_uky_edu/Documents/Nathan/Info_For_Presentation_Sep_2024/2023_Analysis_v2.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luky-my.sharepoint.com/personal/nke242_uky_edu/Documents/Nathan/Info_For_Presentation_Sep_2024/2023_Analysis_v2.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luky-my.sharepoint.com/personal/nke242_uky_edu/Documents/Nathan/Info_For_Presentation_Sep_2024/2023_Analysis_v2.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luky-my.sharepoint.com/personal/nke242_uky_edu/Documents/Nathan/Info_For_Presentation_Sep_2024/2023_Analysis_v2.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luky-my.sharepoint.com/personal/nke242_uky_edu/Documents/Nathan/Info_For_Presentation_Sep_2024/2023_Analysis_v2.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luky-my.sharepoint.com/personal/nke242_uky_edu/Documents/Nathan/Info_For_Presentation_Sep_2024/2023_Analysis_v2.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luky-my.sharepoint.com/personal/nke242_uky_edu/Documents/Nathan/Info_For_Presentation_Sep_2024/2023_Analysis.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luky-my.sharepoint.com/personal/nke242_uky_edu/Documents/Nathan/Info_For_Presentation_Sep_2024/2023_Analysis_v2.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luky-my.sharepoint.com/personal/nke242_uky_edu/Documents/Nathan/Info_For_Presentation_Sep_2024/2023_Analysis_v2.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luky-my.sharepoint.com/personal/nke242_uky_edu/Documents/Nathan/Info_For_Presentation_Sep_2024/2023_Analysis.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luky-my.sharepoint.com/personal/nke242_uky_edu/Documents/Nathan/Info_For_Presentation_Sep_2024/2023_Analysis.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luky-my.sharepoint.com/personal/nke242_uky_edu/Documents/Nathan/Info_For_Presentation_Sep_2024/2023_Analysis.xlsx" TargetMode="External"/><Relationship Id="rId2" Type="http://schemas.microsoft.com/office/2011/relationships/chartColorStyle" Target="colors23.xml"/><Relationship Id="rId1" Type="http://schemas.microsoft.com/office/2011/relationships/chartStyle" Target="style23.xml"/></Relationships>
</file>

<file path=ppt/charts/_rels/chart3.xml.rels><?xml version="1.0" encoding="UTF-8" standalone="yes"?>
<Relationships xmlns="http://schemas.openxmlformats.org/package/2006/relationships"><Relationship Id="rId3" Type="http://schemas.openxmlformats.org/officeDocument/2006/relationships/oleObject" Target="https://luky-my.sharepoint.com/personal/nke242_uky_edu/Documents/Nathan/Info_For_Presentation_Sep_2024/2023_Analysis_v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luky-my.sharepoint.com/personal/nke242_uky_edu/Documents/Nathan/Info_For_Presentation_Sep_2024/2023_Analysis_v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luky-my.sharepoint.com/personal/nke242_uky_edu/Documents/Nathan/Info_For_Presentation_Sep_2024/2023_Analysi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luky-my.sharepoint.com/personal/nke242_uky_edu/Documents/Nathan/Info_For_Presentation_Sep_2024/2023_Analysi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luky-my.sharepoint.com/personal/nke242_uky_edu/Documents/Nathan/Research/Presentations/Metallurgical_Coal_Producers_Association_Sep_2024/Excel_Sheets/2023_Analysis_v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luky-my.sharepoint.com/personal/nke242_uky_edu/Documents/Nathan/Research/Presentations/Metallurgical_Coal_Producers_Association_Sep_2024/Excel_Sheets/2023_Analysis_v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930900532043309E-2"/>
          <c:y val="4.7668157418189513E-2"/>
          <c:w val="0.89038357950354241"/>
          <c:h val="0.82108451480701361"/>
        </c:manualLayout>
      </c:layout>
      <c:barChart>
        <c:barDir val="col"/>
        <c:grouping val="clustered"/>
        <c:varyColors val="0"/>
        <c:ser>
          <c:idx val="0"/>
          <c:order val="0"/>
          <c:tx>
            <c:v>Total  Fatalities</c:v>
          </c:tx>
          <c:spPr>
            <a:solidFill>
              <a:schemeClr val="accent1"/>
            </a:solidFill>
            <a:ln>
              <a:noFill/>
            </a:ln>
            <a:effectLst/>
          </c:spPr>
          <c:invertIfNegative val="0"/>
          <c:cat>
            <c:numRef>
              <c:f>Graphs!$B$3:$L$3</c:f>
              <c:numCache>
                <c:formatCode>0</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Graphs!$B$13:$L$13</c:f>
              <c:numCache>
                <c:formatCode>General</c:formatCode>
                <c:ptCount val="11"/>
                <c:pt idx="0">
                  <c:v>42</c:v>
                </c:pt>
                <c:pt idx="1">
                  <c:v>46</c:v>
                </c:pt>
                <c:pt idx="2">
                  <c:v>29</c:v>
                </c:pt>
                <c:pt idx="3">
                  <c:v>25</c:v>
                </c:pt>
                <c:pt idx="4">
                  <c:v>28</c:v>
                </c:pt>
                <c:pt idx="5">
                  <c:v>28</c:v>
                </c:pt>
                <c:pt idx="6">
                  <c:v>27</c:v>
                </c:pt>
                <c:pt idx="7">
                  <c:v>28</c:v>
                </c:pt>
                <c:pt idx="8">
                  <c:v>37</c:v>
                </c:pt>
                <c:pt idx="9">
                  <c:v>30</c:v>
                </c:pt>
                <c:pt idx="10">
                  <c:v>40</c:v>
                </c:pt>
              </c:numCache>
            </c:numRef>
          </c:val>
          <c:extLst>
            <c:ext xmlns:c16="http://schemas.microsoft.com/office/drawing/2014/chart" uri="{C3380CC4-5D6E-409C-BE32-E72D297353CC}">
              <c16:uniqueId val="{00000000-5C6A-4CF7-8055-8CE61F29A3A2}"/>
            </c:ext>
          </c:extLst>
        </c:ser>
        <c:dLbls>
          <c:showLegendKey val="0"/>
          <c:showVal val="0"/>
          <c:showCatName val="0"/>
          <c:showSerName val="0"/>
          <c:showPercent val="0"/>
          <c:showBubbleSize val="0"/>
        </c:dLbls>
        <c:gapWidth val="150"/>
        <c:axId val="1334938096"/>
        <c:axId val="1334927536"/>
      </c:barChart>
      <c:lineChart>
        <c:grouping val="standard"/>
        <c:varyColors val="0"/>
        <c:ser>
          <c:idx val="1"/>
          <c:order val="1"/>
          <c:tx>
            <c:v>2013-2022 Average</c:v>
          </c:tx>
          <c:spPr>
            <a:ln w="28575" cap="rnd">
              <a:solidFill>
                <a:srgbClr val="FF0000"/>
              </a:solidFill>
              <a:prstDash val="dash"/>
              <a:round/>
            </a:ln>
            <a:effectLst/>
          </c:spPr>
          <c:marker>
            <c:symbol val="none"/>
          </c:marker>
          <c:dPt>
            <c:idx val="3"/>
            <c:marker>
              <c:symbol val="none"/>
            </c:marker>
            <c:bubble3D val="0"/>
            <c:spPr>
              <a:ln w="28575" cap="rnd">
                <a:solidFill>
                  <a:srgbClr val="FF0000"/>
                </a:solidFill>
                <a:prstDash val="lgDash"/>
                <a:round/>
              </a:ln>
              <a:effectLst/>
            </c:spPr>
            <c:extLst>
              <c:ext xmlns:c16="http://schemas.microsoft.com/office/drawing/2014/chart" uri="{C3380CC4-5D6E-409C-BE32-E72D297353CC}">
                <c16:uniqueId val="{00000002-5C6A-4CF7-8055-8CE61F29A3A2}"/>
              </c:ext>
            </c:extLst>
          </c:dPt>
          <c:cat>
            <c:numRef>
              <c:f>Graphs!$B$26:$L$26</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Graphs!$B$27:$L$27</c:f>
              <c:numCache>
                <c:formatCode>General</c:formatCode>
                <c:ptCount val="11"/>
                <c:pt idx="0">
                  <c:v>32</c:v>
                </c:pt>
                <c:pt idx="1">
                  <c:v>32</c:v>
                </c:pt>
                <c:pt idx="2">
                  <c:v>32</c:v>
                </c:pt>
                <c:pt idx="3">
                  <c:v>32</c:v>
                </c:pt>
                <c:pt idx="4">
                  <c:v>32</c:v>
                </c:pt>
                <c:pt idx="5">
                  <c:v>32</c:v>
                </c:pt>
                <c:pt idx="6">
                  <c:v>32</c:v>
                </c:pt>
                <c:pt idx="7">
                  <c:v>32</c:v>
                </c:pt>
                <c:pt idx="8">
                  <c:v>32</c:v>
                </c:pt>
                <c:pt idx="9">
                  <c:v>32</c:v>
                </c:pt>
                <c:pt idx="10">
                  <c:v>32</c:v>
                </c:pt>
              </c:numCache>
            </c:numRef>
          </c:val>
          <c:smooth val="0"/>
          <c:extLst>
            <c:ext xmlns:c16="http://schemas.microsoft.com/office/drawing/2014/chart" uri="{C3380CC4-5D6E-409C-BE32-E72D297353CC}">
              <c16:uniqueId val="{00000003-5C6A-4CF7-8055-8CE61F29A3A2}"/>
            </c:ext>
          </c:extLst>
        </c:ser>
        <c:dLbls>
          <c:showLegendKey val="0"/>
          <c:showVal val="0"/>
          <c:showCatName val="0"/>
          <c:showSerName val="0"/>
          <c:showPercent val="0"/>
          <c:showBubbleSize val="0"/>
        </c:dLbls>
        <c:marker val="1"/>
        <c:smooth val="0"/>
        <c:axId val="1334938096"/>
        <c:axId val="1334927536"/>
      </c:lineChart>
      <c:catAx>
        <c:axId val="1334938096"/>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j-lt"/>
                    <a:ea typeface="+mn-ea"/>
                    <a:cs typeface="+mn-cs"/>
                  </a:defRPr>
                </a:pPr>
                <a:r>
                  <a:rPr lang="en-US" sz="1800" dirty="0">
                    <a:latin typeface="+mj-lt"/>
                  </a:rPr>
                  <a:t>Year</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j-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j-lt"/>
                <a:ea typeface="+mn-ea"/>
                <a:cs typeface="+mn-cs"/>
              </a:defRPr>
            </a:pPr>
            <a:endParaRPr lang="en-US"/>
          </a:p>
        </c:txPr>
        <c:crossAx val="1334927536"/>
        <c:crosses val="autoZero"/>
        <c:auto val="1"/>
        <c:lblAlgn val="ctr"/>
        <c:lblOffset val="100"/>
        <c:noMultiLvlLbl val="1"/>
      </c:catAx>
      <c:valAx>
        <c:axId val="1334927536"/>
        <c:scaling>
          <c:orientation val="minMax"/>
        </c:scaling>
        <c:delete val="0"/>
        <c:axPos val="l"/>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j-lt"/>
                    <a:ea typeface="+mn-ea"/>
                    <a:cs typeface="+mn-cs"/>
                  </a:defRPr>
                </a:pPr>
                <a:r>
                  <a:rPr lang="en-US" sz="1800" dirty="0">
                    <a:latin typeface="+mj-lt"/>
                  </a:rPr>
                  <a:t>Number of Fatalities</a:t>
                </a:r>
              </a:p>
            </c:rich>
          </c:tx>
          <c:layout>
            <c:manualLayout>
              <c:xMode val="edge"/>
              <c:yMode val="edge"/>
              <c:x val="1.3897123153723432E-2"/>
              <c:y val="0.28324358966071628"/>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j-lt"/>
                <a:ea typeface="+mn-ea"/>
                <a:cs typeface="+mn-cs"/>
              </a:defRPr>
            </a:pPr>
            <a:endParaRPr lang="en-US"/>
          </a:p>
        </c:txPr>
        <c:crossAx val="1334938096"/>
        <c:crosses val="autoZero"/>
        <c:crossBetween val="between"/>
      </c:valAx>
      <c:spPr>
        <a:solidFill>
          <a:schemeClr val="bg1">
            <a:lumMod val="95000"/>
          </a:schemeClr>
        </a:solidFill>
        <a:ln>
          <a:solidFill>
            <a:schemeClr val="bg1">
              <a:lumMod val="75000"/>
            </a:schemeClr>
          </a:solidFill>
        </a:ln>
        <a:effectLst/>
      </c:spPr>
    </c:plotArea>
    <c:legend>
      <c:legendPos val="r"/>
      <c:layout>
        <c:manualLayout>
          <c:xMode val="edge"/>
          <c:yMode val="edge"/>
          <c:x val="0.68201653714854271"/>
          <c:y val="5.8840759849256484E-2"/>
          <c:w val="0.24824472921276997"/>
          <c:h val="0.14361136172440828"/>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128579597941322E-2"/>
          <c:y val="3.5920925223195094E-2"/>
          <c:w val="0.91258091760876259"/>
          <c:h val="0.67583072495942598"/>
        </c:manualLayout>
      </c:layout>
      <c:barChart>
        <c:barDir val="col"/>
        <c:grouping val="clustered"/>
        <c:varyColors val="0"/>
        <c:ser>
          <c:idx val="0"/>
          <c:order val="0"/>
          <c:tx>
            <c:strRef>
              <c:f>Graphs!$L$148</c:f>
              <c:strCache>
                <c:ptCount val="1"/>
                <c:pt idx="0">
                  <c:v>2023</c:v>
                </c:pt>
              </c:strCache>
            </c:strRef>
          </c:tx>
          <c:spPr>
            <a:solidFill>
              <a:schemeClr val="accent1"/>
            </a:solidFill>
            <a:ln>
              <a:noFill/>
            </a:ln>
            <a:effectLst/>
          </c:spPr>
          <c:invertIfNegative val="0"/>
          <c:cat>
            <c:strRef>
              <c:f>Graphs!$A$149:$A$155</c:f>
              <c:strCache>
                <c:ptCount val="7"/>
                <c:pt idx="0">
                  <c:v>Powered
Haulage</c:v>
                </c:pt>
                <c:pt idx="1">
                  <c:v>Machinery</c:v>
                </c:pt>
                <c:pt idx="2">
                  <c:v>Fall of
Roof, Rib,
Highwall, or
Face</c:v>
                </c:pt>
                <c:pt idx="3">
                  <c:v>Falling,
Rolling,
or Sliding Rock
or Material</c:v>
                </c:pt>
                <c:pt idx="4">
                  <c:v>Slip or Fall
of Person</c:v>
                </c:pt>
                <c:pt idx="5">
                  <c:v>Electrical</c:v>
                </c:pt>
                <c:pt idx="6">
                  <c:v>Drowning</c:v>
                </c:pt>
              </c:strCache>
            </c:strRef>
          </c:cat>
          <c:val>
            <c:numRef>
              <c:f>Graphs!$L$149:$L$155</c:f>
              <c:numCache>
                <c:formatCode>General</c:formatCode>
                <c:ptCount val="7"/>
                <c:pt idx="0">
                  <c:v>10</c:v>
                </c:pt>
                <c:pt idx="1">
                  <c:v>16</c:v>
                </c:pt>
                <c:pt idx="2">
                  <c:v>3</c:v>
                </c:pt>
                <c:pt idx="3">
                  <c:v>3</c:v>
                </c:pt>
                <c:pt idx="4">
                  <c:v>3</c:v>
                </c:pt>
                <c:pt idx="5">
                  <c:v>3</c:v>
                </c:pt>
                <c:pt idx="6">
                  <c:v>2</c:v>
                </c:pt>
              </c:numCache>
            </c:numRef>
          </c:val>
          <c:extLst>
            <c:ext xmlns:c16="http://schemas.microsoft.com/office/drawing/2014/chart" uri="{C3380CC4-5D6E-409C-BE32-E72D297353CC}">
              <c16:uniqueId val="{00000000-CFCB-4F70-B775-EAABBDB93F8A}"/>
            </c:ext>
          </c:extLst>
        </c:ser>
        <c:ser>
          <c:idx val="1"/>
          <c:order val="1"/>
          <c:tx>
            <c:strRef>
              <c:f>Graphs!$M$148</c:f>
              <c:strCache>
                <c:ptCount val="1"/>
                <c:pt idx="0">
                  <c:v>2013-2022 Avg</c:v>
                </c:pt>
              </c:strCache>
            </c:strRef>
          </c:tx>
          <c:spPr>
            <a:solidFill>
              <a:schemeClr val="accent2"/>
            </a:solidFill>
            <a:ln>
              <a:noFill/>
            </a:ln>
            <a:effectLst/>
          </c:spPr>
          <c:invertIfNegative val="0"/>
          <c:cat>
            <c:strRef>
              <c:f>Graphs!$A$149:$A$155</c:f>
              <c:strCache>
                <c:ptCount val="7"/>
                <c:pt idx="0">
                  <c:v>Powered
Haulage</c:v>
                </c:pt>
                <c:pt idx="1">
                  <c:v>Machinery</c:v>
                </c:pt>
                <c:pt idx="2">
                  <c:v>Fall of
Roof, Rib,
Highwall, or
Face</c:v>
                </c:pt>
                <c:pt idx="3">
                  <c:v>Falling,
Rolling,
or Sliding Rock
or Material</c:v>
                </c:pt>
                <c:pt idx="4">
                  <c:v>Slip or Fall
of Person</c:v>
                </c:pt>
                <c:pt idx="5">
                  <c:v>Electrical</c:v>
                </c:pt>
                <c:pt idx="6">
                  <c:v>Drowning</c:v>
                </c:pt>
              </c:strCache>
            </c:strRef>
          </c:cat>
          <c:val>
            <c:numRef>
              <c:f>Graphs!$M$149:$M$155</c:f>
              <c:numCache>
                <c:formatCode>General</c:formatCode>
                <c:ptCount val="7"/>
                <c:pt idx="0">
                  <c:v>9.9</c:v>
                </c:pt>
                <c:pt idx="1">
                  <c:v>7.8</c:v>
                </c:pt>
                <c:pt idx="2">
                  <c:v>3.6</c:v>
                </c:pt>
                <c:pt idx="3">
                  <c:v>2.8</c:v>
                </c:pt>
                <c:pt idx="4">
                  <c:v>2.5</c:v>
                </c:pt>
                <c:pt idx="5">
                  <c:v>1.3</c:v>
                </c:pt>
                <c:pt idx="6">
                  <c:v>0.3</c:v>
                </c:pt>
              </c:numCache>
            </c:numRef>
          </c:val>
          <c:extLst>
            <c:ext xmlns:c16="http://schemas.microsoft.com/office/drawing/2014/chart" uri="{C3380CC4-5D6E-409C-BE32-E72D297353CC}">
              <c16:uniqueId val="{00000001-CFCB-4F70-B775-EAABBDB93F8A}"/>
            </c:ext>
          </c:extLst>
        </c:ser>
        <c:dLbls>
          <c:showLegendKey val="0"/>
          <c:showVal val="0"/>
          <c:showCatName val="0"/>
          <c:showSerName val="0"/>
          <c:showPercent val="0"/>
          <c:showBubbleSize val="0"/>
        </c:dLbls>
        <c:gapWidth val="150"/>
        <c:axId val="2068130703"/>
        <c:axId val="2068148463"/>
      </c:barChart>
      <c:catAx>
        <c:axId val="206813070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dirty="0">
                    <a:latin typeface="+mj-lt"/>
                  </a:rPr>
                  <a:t>Accident Classification</a:t>
                </a:r>
              </a:p>
            </c:rich>
          </c:tx>
          <c:layout>
            <c:manualLayout>
              <c:xMode val="edge"/>
              <c:yMode val="edge"/>
              <c:x val="0.41751921630137001"/>
              <c:y val="0.9368255652870883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j-lt"/>
                <a:ea typeface="+mn-ea"/>
                <a:cs typeface="+mn-cs"/>
              </a:defRPr>
            </a:pPr>
            <a:endParaRPr lang="en-US"/>
          </a:p>
        </c:txPr>
        <c:crossAx val="2068148463"/>
        <c:crosses val="autoZero"/>
        <c:auto val="1"/>
        <c:lblAlgn val="ctr"/>
        <c:lblOffset val="100"/>
        <c:noMultiLvlLbl val="0"/>
      </c:catAx>
      <c:valAx>
        <c:axId val="2068148463"/>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r>
                  <a:rPr lang="en-US" sz="1800" dirty="0">
                    <a:latin typeface="+mj-lt"/>
                  </a:rPr>
                  <a:t>Number of</a:t>
                </a:r>
                <a:r>
                  <a:rPr lang="en-US" sz="1800" baseline="0" dirty="0">
                    <a:latin typeface="+mj-lt"/>
                  </a:rPr>
                  <a:t> Fatalities</a:t>
                </a:r>
                <a:endParaRPr lang="en-US" sz="1800" dirty="0">
                  <a:latin typeface="+mj-lt"/>
                </a:endParaRP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crossAx val="2068130703"/>
        <c:crosses val="autoZero"/>
        <c:crossBetween val="between"/>
      </c:valAx>
      <c:spPr>
        <a:solidFill>
          <a:schemeClr val="bg1">
            <a:lumMod val="95000"/>
          </a:schemeClr>
        </a:solidFill>
        <a:ln>
          <a:solidFill>
            <a:schemeClr val="bg1">
              <a:lumMod val="75000"/>
            </a:schemeClr>
          </a:solidFill>
        </a:ln>
        <a:effectLst/>
      </c:spPr>
    </c:plotArea>
    <c:legend>
      <c:legendPos val="b"/>
      <c:layout>
        <c:manualLayout>
          <c:xMode val="edge"/>
          <c:yMode val="edge"/>
          <c:x val="0.70366603615888801"/>
          <c:y val="5.6904989817888087E-2"/>
          <c:w val="0.27423217349227996"/>
          <c:h val="7.4566699404648371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016759776536313E-2"/>
          <c:y val="3.759030534081069E-2"/>
          <c:w val="0.93269273743016756"/>
          <c:h val="0.71646800284280754"/>
        </c:manualLayout>
      </c:layout>
      <c:barChart>
        <c:barDir val="col"/>
        <c:grouping val="stacked"/>
        <c:varyColors val="0"/>
        <c:ser>
          <c:idx val="0"/>
          <c:order val="0"/>
          <c:tx>
            <c:strRef>
              <c:f>Graphs!$B$238</c:f>
              <c:strCache>
                <c:ptCount val="1"/>
                <c:pt idx="0">
                  <c:v>Powered Haulage</c:v>
                </c:pt>
              </c:strCache>
            </c:strRef>
          </c:tx>
          <c:spPr>
            <a:solidFill>
              <a:schemeClr val="accent1"/>
            </a:solidFill>
            <a:ln>
              <a:noFill/>
            </a:ln>
            <a:effectLst/>
          </c:spPr>
          <c:invertIfNegative val="0"/>
          <c:cat>
            <c:strRef>
              <c:f>Graphs!$C$237:$N$237</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Graphs!$C$238:$N$238</c:f>
              <c:numCache>
                <c:formatCode>General</c:formatCode>
                <c:ptCount val="12"/>
                <c:pt idx="0">
                  <c:v>1</c:v>
                </c:pt>
                <c:pt idx="1">
                  <c:v>0</c:v>
                </c:pt>
                <c:pt idx="2">
                  <c:v>2</c:v>
                </c:pt>
                <c:pt idx="3">
                  <c:v>0</c:v>
                </c:pt>
                <c:pt idx="4">
                  <c:v>2</c:v>
                </c:pt>
                <c:pt idx="5">
                  <c:v>0</c:v>
                </c:pt>
                <c:pt idx="6">
                  <c:v>1</c:v>
                </c:pt>
                <c:pt idx="7">
                  <c:v>1</c:v>
                </c:pt>
                <c:pt idx="8">
                  <c:v>2</c:v>
                </c:pt>
                <c:pt idx="9">
                  <c:v>1</c:v>
                </c:pt>
                <c:pt idx="10">
                  <c:v>0</c:v>
                </c:pt>
                <c:pt idx="11">
                  <c:v>0</c:v>
                </c:pt>
              </c:numCache>
            </c:numRef>
          </c:val>
          <c:extLst>
            <c:ext xmlns:c16="http://schemas.microsoft.com/office/drawing/2014/chart" uri="{C3380CC4-5D6E-409C-BE32-E72D297353CC}">
              <c16:uniqueId val="{00000000-A5E2-4035-A001-391DB62F17E9}"/>
            </c:ext>
          </c:extLst>
        </c:ser>
        <c:ser>
          <c:idx val="1"/>
          <c:order val="1"/>
          <c:tx>
            <c:strRef>
              <c:f>Graphs!$B$239</c:f>
              <c:strCache>
                <c:ptCount val="1"/>
                <c:pt idx="0">
                  <c:v>Machinery</c:v>
                </c:pt>
              </c:strCache>
            </c:strRef>
          </c:tx>
          <c:spPr>
            <a:solidFill>
              <a:schemeClr val="accent2"/>
            </a:solidFill>
            <a:ln>
              <a:noFill/>
            </a:ln>
            <a:effectLst/>
          </c:spPr>
          <c:invertIfNegative val="0"/>
          <c:cat>
            <c:strRef>
              <c:f>Graphs!$C$237:$N$237</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Graphs!$C$239:$N$239</c:f>
              <c:numCache>
                <c:formatCode>General</c:formatCode>
                <c:ptCount val="12"/>
                <c:pt idx="0">
                  <c:v>2</c:v>
                </c:pt>
                <c:pt idx="1">
                  <c:v>1</c:v>
                </c:pt>
                <c:pt idx="2">
                  <c:v>2</c:v>
                </c:pt>
                <c:pt idx="3">
                  <c:v>2</c:v>
                </c:pt>
                <c:pt idx="4">
                  <c:v>0</c:v>
                </c:pt>
                <c:pt idx="5">
                  <c:v>3</c:v>
                </c:pt>
                <c:pt idx="6">
                  <c:v>1</c:v>
                </c:pt>
                <c:pt idx="7">
                  <c:v>2</c:v>
                </c:pt>
                <c:pt idx="8">
                  <c:v>0</c:v>
                </c:pt>
                <c:pt idx="9">
                  <c:v>0</c:v>
                </c:pt>
                <c:pt idx="10">
                  <c:v>1</c:v>
                </c:pt>
                <c:pt idx="11">
                  <c:v>2</c:v>
                </c:pt>
              </c:numCache>
            </c:numRef>
          </c:val>
          <c:extLst>
            <c:ext xmlns:c16="http://schemas.microsoft.com/office/drawing/2014/chart" uri="{C3380CC4-5D6E-409C-BE32-E72D297353CC}">
              <c16:uniqueId val="{00000001-A5E2-4035-A001-391DB62F17E9}"/>
            </c:ext>
          </c:extLst>
        </c:ser>
        <c:ser>
          <c:idx val="2"/>
          <c:order val="2"/>
          <c:tx>
            <c:strRef>
              <c:f>Graphs!$B$240</c:f>
              <c:strCache>
                <c:ptCount val="1"/>
                <c:pt idx="0">
                  <c:v>Fall of Roof, Rib,
Highwall, or
Face</c:v>
                </c:pt>
              </c:strCache>
            </c:strRef>
          </c:tx>
          <c:spPr>
            <a:solidFill>
              <a:schemeClr val="accent3"/>
            </a:solidFill>
            <a:ln>
              <a:noFill/>
            </a:ln>
            <a:effectLst/>
          </c:spPr>
          <c:invertIfNegative val="0"/>
          <c:cat>
            <c:strRef>
              <c:f>Graphs!$C$237:$N$237</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Graphs!$C$240:$N$240</c:f>
              <c:numCache>
                <c:formatCode>General</c:formatCode>
                <c:ptCount val="12"/>
                <c:pt idx="0">
                  <c:v>0</c:v>
                </c:pt>
                <c:pt idx="1">
                  <c:v>0</c:v>
                </c:pt>
                <c:pt idx="2">
                  <c:v>1</c:v>
                </c:pt>
                <c:pt idx="3">
                  <c:v>1</c:v>
                </c:pt>
                <c:pt idx="4">
                  <c:v>0</c:v>
                </c:pt>
                <c:pt idx="5">
                  <c:v>0</c:v>
                </c:pt>
                <c:pt idx="6">
                  <c:v>0</c:v>
                </c:pt>
                <c:pt idx="7">
                  <c:v>0</c:v>
                </c:pt>
                <c:pt idx="8">
                  <c:v>0</c:v>
                </c:pt>
                <c:pt idx="9">
                  <c:v>0</c:v>
                </c:pt>
                <c:pt idx="10">
                  <c:v>1</c:v>
                </c:pt>
                <c:pt idx="11">
                  <c:v>0</c:v>
                </c:pt>
              </c:numCache>
            </c:numRef>
          </c:val>
          <c:extLst>
            <c:ext xmlns:c16="http://schemas.microsoft.com/office/drawing/2014/chart" uri="{C3380CC4-5D6E-409C-BE32-E72D297353CC}">
              <c16:uniqueId val="{00000002-A5E2-4035-A001-391DB62F17E9}"/>
            </c:ext>
          </c:extLst>
        </c:ser>
        <c:ser>
          <c:idx val="3"/>
          <c:order val="3"/>
          <c:tx>
            <c:strRef>
              <c:f>Graphs!$B$241</c:f>
              <c:strCache>
                <c:ptCount val="1"/>
                <c:pt idx="0">
                  <c:v>Falling, Rolling, or Sliding Rock or Material of Any Kind</c:v>
                </c:pt>
              </c:strCache>
            </c:strRef>
          </c:tx>
          <c:spPr>
            <a:solidFill>
              <a:schemeClr val="accent4"/>
            </a:solidFill>
            <a:ln>
              <a:noFill/>
            </a:ln>
            <a:effectLst/>
          </c:spPr>
          <c:invertIfNegative val="0"/>
          <c:cat>
            <c:strRef>
              <c:f>Graphs!$C$237:$N$237</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Graphs!$C$241:$N$241</c:f>
              <c:numCache>
                <c:formatCode>General</c:formatCode>
                <c:ptCount val="12"/>
                <c:pt idx="0">
                  <c:v>0</c:v>
                </c:pt>
                <c:pt idx="1">
                  <c:v>0</c:v>
                </c:pt>
                <c:pt idx="2">
                  <c:v>0</c:v>
                </c:pt>
                <c:pt idx="3">
                  <c:v>0</c:v>
                </c:pt>
                <c:pt idx="4">
                  <c:v>1</c:v>
                </c:pt>
                <c:pt idx="5">
                  <c:v>0</c:v>
                </c:pt>
                <c:pt idx="6">
                  <c:v>0</c:v>
                </c:pt>
                <c:pt idx="7">
                  <c:v>1</c:v>
                </c:pt>
                <c:pt idx="8">
                  <c:v>0</c:v>
                </c:pt>
                <c:pt idx="9">
                  <c:v>0</c:v>
                </c:pt>
                <c:pt idx="10">
                  <c:v>0</c:v>
                </c:pt>
                <c:pt idx="11">
                  <c:v>0</c:v>
                </c:pt>
              </c:numCache>
            </c:numRef>
          </c:val>
          <c:extLst>
            <c:ext xmlns:c16="http://schemas.microsoft.com/office/drawing/2014/chart" uri="{C3380CC4-5D6E-409C-BE32-E72D297353CC}">
              <c16:uniqueId val="{00000003-A5E2-4035-A001-391DB62F17E9}"/>
            </c:ext>
          </c:extLst>
        </c:ser>
        <c:ser>
          <c:idx val="4"/>
          <c:order val="4"/>
          <c:tx>
            <c:strRef>
              <c:f>Graphs!$B$242</c:f>
              <c:strCache>
                <c:ptCount val="1"/>
                <c:pt idx="0">
                  <c:v>Slip or Fall of Person</c:v>
                </c:pt>
              </c:strCache>
            </c:strRef>
          </c:tx>
          <c:spPr>
            <a:solidFill>
              <a:schemeClr val="accent5"/>
            </a:solidFill>
            <a:ln>
              <a:noFill/>
            </a:ln>
            <a:effectLst/>
          </c:spPr>
          <c:invertIfNegative val="0"/>
          <c:cat>
            <c:strRef>
              <c:f>Graphs!$C$237:$N$237</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Graphs!$C$242:$N$242</c:f>
              <c:numCache>
                <c:formatCode>General</c:formatCode>
                <c:ptCount val="12"/>
                <c:pt idx="0">
                  <c:v>1</c:v>
                </c:pt>
                <c:pt idx="1">
                  <c:v>0</c:v>
                </c:pt>
                <c:pt idx="2">
                  <c:v>0</c:v>
                </c:pt>
                <c:pt idx="3">
                  <c:v>0</c:v>
                </c:pt>
                <c:pt idx="4">
                  <c:v>0</c:v>
                </c:pt>
                <c:pt idx="5">
                  <c:v>1</c:v>
                </c:pt>
                <c:pt idx="6">
                  <c:v>0</c:v>
                </c:pt>
                <c:pt idx="7">
                  <c:v>1</c:v>
                </c:pt>
                <c:pt idx="8">
                  <c:v>0</c:v>
                </c:pt>
                <c:pt idx="9">
                  <c:v>0</c:v>
                </c:pt>
                <c:pt idx="10">
                  <c:v>0</c:v>
                </c:pt>
                <c:pt idx="11">
                  <c:v>0</c:v>
                </c:pt>
              </c:numCache>
            </c:numRef>
          </c:val>
          <c:extLst>
            <c:ext xmlns:c16="http://schemas.microsoft.com/office/drawing/2014/chart" uri="{C3380CC4-5D6E-409C-BE32-E72D297353CC}">
              <c16:uniqueId val="{00000004-A5E2-4035-A001-391DB62F17E9}"/>
            </c:ext>
          </c:extLst>
        </c:ser>
        <c:ser>
          <c:idx val="5"/>
          <c:order val="5"/>
          <c:tx>
            <c:strRef>
              <c:f>Graphs!$B$243</c:f>
              <c:strCache>
                <c:ptCount val="1"/>
                <c:pt idx="0">
                  <c:v>Electrical</c:v>
                </c:pt>
              </c:strCache>
            </c:strRef>
          </c:tx>
          <c:spPr>
            <a:solidFill>
              <a:schemeClr val="accent6"/>
            </a:solidFill>
            <a:ln>
              <a:noFill/>
            </a:ln>
            <a:effectLst/>
          </c:spPr>
          <c:invertIfNegative val="0"/>
          <c:cat>
            <c:strRef>
              <c:f>Graphs!$C$237:$N$237</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Graphs!$C$243:$N$243</c:f>
              <c:numCache>
                <c:formatCode>General</c:formatCode>
                <c:ptCount val="12"/>
                <c:pt idx="0">
                  <c:v>2</c:v>
                </c:pt>
                <c:pt idx="1">
                  <c:v>1</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5-A5E2-4035-A001-391DB62F17E9}"/>
            </c:ext>
          </c:extLst>
        </c:ser>
        <c:ser>
          <c:idx val="6"/>
          <c:order val="6"/>
          <c:tx>
            <c:strRef>
              <c:f>Graphs!$B$244</c:f>
              <c:strCache>
                <c:ptCount val="1"/>
                <c:pt idx="0">
                  <c:v>Other</c:v>
                </c:pt>
              </c:strCache>
            </c:strRef>
          </c:tx>
          <c:spPr>
            <a:solidFill>
              <a:schemeClr val="accent1">
                <a:lumMod val="60000"/>
              </a:schemeClr>
            </a:solidFill>
            <a:ln>
              <a:noFill/>
            </a:ln>
            <a:effectLst/>
          </c:spPr>
          <c:invertIfNegative val="0"/>
          <c:cat>
            <c:strRef>
              <c:f>Graphs!$C$237:$N$237</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Graphs!$C$244:$N$244</c:f>
              <c:numCache>
                <c:formatCode>General</c:formatCode>
                <c:ptCount val="12"/>
                <c:pt idx="0">
                  <c:v>0</c:v>
                </c:pt>
                <c:pt idx="1">
                  <c:v>0</c:v>
                </c:pt>
                <c:pt idx="2">
                  <c:v>0</c:v>
                </c:pt>
                <c:pt idx="3">
                  <c:v>0</c:v>
                </c:pt>
                <c:pt idx="4">
                  <c:v>0</c:v>
                </c:pt>
                <c:pt idx="5">
                  <c:v>0</c:v>
                </c:pt>
                <c:pt idx="6">
                  <c:v>0</c:v>
                </c:pt>
                <c:pt idx="7">
                  <c:v>0</c:v>
                </c:pt>
                <c:pt idx="8">
                  <c:v>0</c:v>
                </c:pt>
                <c:pt idx="9">
                  <c:v>0</c:v>
                </c:pt>
                <c:pt idx="10">
                  <c:v>1</c:v>
                </c:pt>
                <c:pt idx="11">
                  <c:v>0</c:v>
                </c:pt>
              </c:numCache>
            </c:numRef>
          </c:val>
          <c:extLst>
            <c:ext xmlns:c16="http://schemas.microsoft.com/office/drawing/2014/chart" uri="{C3380CC4-5D6E-409C-BE32-E72D297353CC}">
              <c16:uniqueId val="{00000006-A5E2-4035-A001-391DB62F17E9}"/>
            </c:ext>
          </c:extLst>
        </c:ser>
        <c:ser>
          <c:idx val="7"/>
          <c:order val="7"/>
          <c:tx>
            <c:strRef>
              <c:f>Graphs!$B$245</c:f>
              <c:strCache>
                <c:ptCount val="1"/>
                <c:pt idx="0">
                  <c:v>Drowning</c:v>
                </c:pt>
              </c:strCache>
            </c:strRef>
          </c:tx>
          <c:spPr>
            <a:solidFill>
              <a:schemeClr val="accent2">
                <a:lumMod val="60000"/>
              </a:schemeClr>
            </a:solidFill>
            <a:ln>
              <a:noFill/>
            </a:ln>
            <a:effectLst/>
          </c:spPr>
          <c:invertIfNegative val="0"/>
          <c:cat>
            <c:strRef>
              <c:f>Graphs!$C$237:$N$237</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Graphs!$C$245:$N$245</c:f>
              <c:numCache>
                <c:formatCode>General</c:formatCode>
                <c:ptCount val="12"/>
                <c:pt idx="0">
                  <c:v>0</c:v>
                </c:pt>
                <c:pt idx="1">
                  <c:v>1</c:v>
                </c:pt>
                <c:pt idx="2">
                  <c:v>0</c:v>
                </c:pt>
                <c:pt idx="3">
                  <c:v>0</c:v>
                </c:pt>
                <c:pt idx="4">
                  <c:v>0</c:v>
                </c:pt>
                <c:pt idx="5">
                  <c:v>0</c:v>
                </c:pt>
                <c:pt idx="6">
                  <c:v>0</c:v>
                </c:pt>
                <c:pt idx="7">
                  <c:v>1</c:v>
                </c:pt>
                <c:pt idx="8">
                  <c:v>0</c:v>
                </c:pt>
                <c:pt idx="9">
                  <c:v>0</c:v>
                </c:pt>
                <c:pt idx="10">
                  <c:v>0</c:v>
                </c:pt>
                <c:pt idx="11">
                  <c:v>0</c:v>
                </c:pt>
              </c:numCache>
            </c:numRef>
          </c:val>
          <c:extLst>
            <c:ext xmlns:c16="http://schemas.microsoft.com/office/drawing/2014/chart" uri="{C3380CC4-5D6E-409C-BE32-E72D297353CC}">
              <c16:uniqueId val="{00000007-A5E2-4035-A001-391DB62F17E9}"/>
            </c:ext>
          </c:extLst>
        </c:ser>
        <c:dLbls>
          <c:showLegendKey val="0"/>
          <c:showVal val="0"/>
          <c:showCatName val="0"/>
          <c:showSerName val="0"/>
          <c:showPercent val="0"/>
          <c:showBubbleSize val="0"/>
        </c:dLbls>
        <c:gapWidth val="150"/>
        <c:overlap val="100"/>
        <c:axId val="2101962271"/>
        <c:axId val="2101967551"/>
      </c:barChart>
      <c:catAx>
        <c:axId val="2101962271"/>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r>
                  <a:rPr lang="en-US" sz="1800" dirty="0">
                    <a:latin typeface="+mj-lt"/>
                  </a:rPr>
                  <a:t>Month</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crossAx val="2101967551"/>
        <c:crosses val="autoZero"/>
        <c:auto val="1"/>
        <c:lblAlgn val="ctr"/>
        <c:lblOffset val="100"/>
        <c:noMultiLvlLbl val="0"/>
      </c:catAx>
      <c:valAx>
        <c:axId val="2101967551"/>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r>
                  <a:rPr lang="en-US" sz="1800" dirty="0">
                    <a:latin typeface="+mj-lt"/>
                  </a:rPr>
                  <a:t>Number</a:t>
                </a:r>
                <a:r>
                  <a:rPr lang="en-US" sz="1800" baseline="0" dirty="0">
                    <a:latin typeface="+mj-lt"/>
                  </a:rPr>
                  <a:t> of Fatalities</a:t>
                </a:r>
                <a:endParaRPr lang="en-US" sz="1800" dirty="0">
                  <a:latin typeface="+mj-lt"/>
                </a:endParaRP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crossAx val="2101962271"/>
        <c:crosses val="autoZero"/>
        <c:crossBetween val="between"/>
      </c:valAx>
      <c:spPr>
        <a:solidFill>
          <a:schemeClr val="bg1">
            <a:lumMod val="95000"/>
          </a:schemeClr>
        </a:solidFill>
        <a:ln>
          <a:solidFill>
            <a:schemeClr val="bg1">
              <a:lumMod val="75000"/>
            </a:schemeClr>
          </a:solidFill>
        </a:ln>
        <a:effectLst/>
      </c:spPr>
    </c:plotArea>
    <c:legend>
      <c:legendPos val="b"/>
      <c:layout>
        <c:manualLayout>
          <c:xMode val="edge"/>
          <c:yMode val="edge"/>
          <c:x val="6.9761140192671385E-3"/>
          <c:y val="0.87744834669792626"/>
          <c:w val="0.97641244006510364"/>
          <c:h val="0.12255147633447726"/>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36312849162012"/>
          <c:y val="3.2953594936805261E-2"/>
          <c:w val="0.88263687150837988"/>
          <c:h val="0.72438452152762578"/>
        </c:manualLayout>
      </c:layout>
      <c:barChart>
        <c:barDir val="col"/>
        <c:grouping val="clustered"/>
        <c:varyColors val="0"/>
        <c:ser>
          <c:idx val="0"/>
          <c:order val="0"/>
          <c:spPr>
            <a:solidFill>
              <a:schemeClr val="accent1"/>
            </a:solidFill>
            <a:ln>
              <a:noFill/>
            </a:ln>
            <a:effectLst/>
          </c:spPr>
          <c:invertIfNegative val="0"/>
          <c:cat>
            <c:strRef>
              <c:f>'Root Cause Analysis'!$F$60:$F$65</c:f>
              <c:strCache>
                <c:ptCount val="6"/>
                <c:pt idx="0">
                  <c:v>Inadquate Examination</c:v>
                </c:pt>
                <c:pt idx="1">
                  <c:v>No Proper Task Training</c:v>
                </c:pt>
                <c:pt idx="2">
                  <c:v>Did Not Block Object From Hazardous Motion</c:v>
                </c:pt>
                <c:pt idx="3">
                  <c:v>Did Not Tag/Mark Defective Object/Condition</c:v>
                </c:pt>
                <c:pt idx="4">
                  <c:v>Prevent Travel into Unsafe Area (Combined)</c:v>
                </c:pt>
                <c:pt idx="5">
                  <c:v>Did Not Wear Adequate PPE</c:v>
                </c:pt>
              </c:strCache>
            </c:strRef>
          </c:cat>
          <c:val>
            <c:numRef>
              <c:f>'Root Cause Analysis'!$G$60:$G$65</c:f>
              <c:numCache>
                <c:formatCode>0%</c:formatCode>
                <c:ptCount val="6"/>
                <c:pt idx="0">
                  <c:v>0.32500000000000001</c:v>
                </c:pt>
                <c:pt idx="1">
                  <c:v>0.22500000000000001</c:v>
                </c:pt>
                <c:pt idx="2">
                  <c:v>0.22500000000000001</c:v>
                </c:pt>
                <c:pt idx="3">
                  <c:v>0.2</c:v>
                </c:pt>
                <c:pt idx="4">
                  <c:v>0.2</c:v>
                </c:pt>
                <c:pt idx="5">
                  <c:v>0.17499999999999999</c:v>
                </c:pt>
              </c:numCache>
            </c:numRef>
          </c:val>
          <c:extLst>
            <c:ext xmlns:c16="http://schemas.microsoft.com/office/drawing/2014/chart" uri="{C3380CC4-5D6E-409C-BE32-E72D297353CC}">
              <c16:uniqueId val="{00000000-D2C9-4396-9669-1B9152C414EE}"/>
            </c:ext>
          </c:extLst>
        </c:ser>
        <c:dLbls>
          <c:showLegendKey val="0"/>
          <c:showVal val="0"/>
          <c:showCatName val="0"/>
          <c:showSerName val="0"/>
          <c:showPercent val="0"/>
          <c:showBubbleSize val="0"/>
        </c:dLbls>
        <c:gapWidth val="219"/>
        <c:overlap val="-27"/>
        <c:axId val="789768496"/>
        <c:axId val="789769936"/>
      </c:barChart>
      <c:catAx>
        <c:axId val="789768496"/>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r>
                  <a:rPr lang="en-US" sz="1800" dirty="0">
                    <a:latin typeface="+mj-lt"/>
                  </a:rPr>
                  <a:t>Root Cause Analysis Category</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crossAx val="789769936"/>
        <c:crosses val="autoZero"/>
        <c:auto val="1"/>
        <c:lblAlgn val="ctr"/>
        <c:lblOffset val="100"/>
        <c:noMultiLvlLbl val="0"/>
      </c:catAx>
      <c:valAx>
        <c:axId val="789769936"/>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r>
                  <a:rPr lang="en-US" sz="1800" dirty="0">
                    <a:latin typeface="+mj-lt"/>
                  </a:rPr>
                  <a:t>Percentage of Occurrence</a:t>
                </a:r>
                <a:r>
                  <a:rPr lang="en-US" sz="1800" baseline="0" dirty="0">
                    <a:latin typeface="+mj-lt"/>
                  </a:rPr>
                  <a:t> in 2023 Fatality Root Cause Analysis</a:t>
                </a:r>
                <a:endParaRPr lang="en-US" sz="1800" dirty="0">
                  <a:latin typeface="+mj-lt"/>
                </a:endParaRP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crossAx val="789768496"/>
        <c:crosses val="autoZero"/>
        <c:crossBetween val="between"/>
      </c:valAx>
      <c:spPr>
        <a:solidFill>
          <a:schemeClr val="bg1">
            <a:lumMod val="95000"/>
          </a:schemeClr>
        </a:solidFill>
        <a:ln>
          <a:solidFill>
            <a:schemeClr val="bg1">
              <a:lumMod val="7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705670171116876E-2"/>
          <c:y val="2.4722373234571257E-2"/>
          <c:w val="0.94529432982888317"/>
          <c:h val="0.84167859428267244"/>
        </c:manualLayout>
      </c:layout>
      <c:barChart>
        <c:barDir val="col"/>
        <c:grouping val="clustered"/>
        <c:varyColors val="0"/>
        <c:ser>
          <c:idx val="0"/>
          <c:order val="0"/>
          <c:tx>
            <c:strRef>
              <c:f>'Root Cause Analysis'!$AX$55</c:f>
              <c:strCache>
                <c:ptCount val="1"/>
                <c:pt idx="0">
                  <c:v>Inadquate Examination</c:v>
                </c:pt>
              </c:strCache>
            </c:strRef>
          </c:tx>
          <c:spPr>
            <a:solidFill>
              <a:schemeClr val="accent1"/>
            </a:solidFill>
            <a:ln>
              <a:noFill/>
            </a:ln>
            <a:effectLst/>
          </c:spPr>
          <c:invertIfNegative val="0"/>
          <c:cat>
            <c:strRef>
              <c:f>'Root Cause Analysis'!$AW$56:$AW$62</c:f>
              <c:strCache>
                <c:ptCount val="7"/>
                <c:pt idx="0">
                  <c:v>0-19</c:v>
                </c:pt>
                <c:pt idx="1">
                  <c:v>20-29</c:v>
                </c:pt>
                <c:pt idx="2">
                  <c:v>30-39</c:v>
                </c:pt>
                <c:pt idx="3">
                  <c:v>40-49</c:v>
                </c:pt>
                <c:pt idx="4">
                  <c:v>50-59</c:v>
                </c:pt>
                <c:pt idx="5">
                  <c:v>60-69</c:v>
                </c:pt>
                <c:pt idx="6">
                  <c:v>70-79</c:v>
                </c:pt>
              </c:strCache>
            </c:strRef>
          </c:cat>
          <c:val>
            <c:numRef>
              <c:f>'Root Cause Analysis'!$AX$56:$AX$62</c:f>
              <c:numCache>
                <c:formatCode>General</c:formatCode>
                <c:ptCount val="7"/>
                <c:pt idx="0">
                  <c:v>1</c:v>
                </c:pt>
                <c:pt idx="1">
                  <c:v>4</c:v>
                </c:pt>
                <c:pt idx="2">
                  <c:v>1</c:v>
                </c:pt>
                <c:pt idx="3">
                  <c:v>2</c:v>
                </c:pt>
                <c:pt idx="4">
                  <c:v>0</c:v>
                </c:pt>
                <c:pt idx="5">
                  <c:v>3</c:v>
                </c:pt>
                <c:pt idx="6">
                  <c:v>2</c:v>
                </c:pt>
              </c:numCache>
            </c:numRef>
          </c:val>
          <c:extLst>
            <c:ext xmlns:c16="http://schemas.microsoft.com/office/drawing/2014/chart" uri="{C3380CC4-5D6E-409C-BE32-E72D297353CC}">
              <c16:uniqueId val="{00000000-813C-4E66-AA71-5B46517FBB4B}"/>
            </c:ext>
          </c:extLst>
        </c:ser>
        <c:ser>
          <c:idx val="1"/>
          <c:order val="1"/>
          <c:tx>
            <c:strRef>
              <c:f>'Root Cause Analysis'!$AY$55</c:f>
              <c:strCache>
                <c:ptCount val="1"/>
                <c:pt idx="0">
                  <c:v>No Proper Task Training</c:v>
                </c:pt>
              </c:strCache>
            </c:strRef>
          </c:tx>
          <c:spPr>
            <a:solidFill>
              <a:schemeClr val="accent2"/>
            </a:solidFill>
            <a:ln>
              <a:noFill/>
            </a:ln>
            <a:effectLst/>
          </c:spPr>
          <c:invertIfNegative val="0"/>
          <c:cat>
            <c:strRef>
              <c:f>'Root Cause Analysis'!$AW$56:$AW$62</c:f>
              <c:strCache>
                <c:ptCount val="7"/>
                <c:pt idx="0">
                  <c:v>0-19</c:v>
                </c:pt>
                <c:pt idx="1">
                  <c:v>20-29</c:v>
                </c:pt>
                <c:pt idx="2">
                  <c:v>30-39</c:v>
                </c:pt>
                <c:pt idx="3">
                  <c:v>40-49</c:v>
                </c:pt>
                <c:pt idx="4">
                  <c:v>50-59</c:v>
                </c:pt>
                <c:pt idx="5">
                  <c:v>60-69</c:v>
                </c:pt>
                <c:pt idx="6">
                  <c:v>70-79</c:v>
                </c:pt>
              </c:strCache>
            </c:strRef>
          </c:cat>
          <c:val>
            <c:numRef>
              <c:f>'Root Cause Analysis'!$AY$56:$AY$62</c:f>
              <c:numCache>
                <c:formatCode>General</c:formatCode>
                <c:ptCount val="7"/>
                <c:pt idx="0">
                  <c:v>1</c:v>
                </c:pt>
                <c:pt idx="1">
                  <c:v>1</c:v>
                </c:pt>
                <c:pt idx="2">
                  <c:v>2</c:v>
                </c:pt>
                <c:pt idx="3">
                  <c:v>1</c:v>
                </c:pt>
                <c:pt idx="4">
                  <c:v>3</c:v>
                </c:pt>
                <c:pt idx="5">
                  <c:v>1</c:v>
                </c:pt>
                <c:pt idx="6">
                  <c:v>0</c:v>
                </c:pt>
              </c:numCache>
            </c:numRef>
          </c:val>
          <c:extLst>
            <c:ext xmlns:c16="http://schemas.microsoft.com/office/drawing/2014/chart" uri="{C3380CC4-5D6E-409C-BE32-E72D297353CC}">
              <c16:uniqueId val="{00000001-813C-4E66-AA71-5B46517FBB4B}"/>
            </c:ext>
          </c:extLst>
        </c:ser>
        <c:ser>
          <c:idx val="2"/>
          <c:order val="2"/>
          <c:tx>
            <c:strRef>
              <c:f>'Root Cause Analysis'!$AZ$55</c:f>
              <c:strCache>
                <c:ptCount val="1"/>
                <c:pt idx="0">
                  <c:v>Did Not Block Object From Hazardous Motion</c:v>
                </c:pt>
              </c:strCache>
            </c:strRef>
          </c:tx>
          <c:spPr>
            <a:solidFill>
              <a:schemeClr val="accent3"/>
            </a:solidFill>
            <a:ln>
              <a:noFill/>
            </a:ln>
            <a:effectLst/>
          </c:spPr>
          <c:invertIfNegative val="0"/>
          <c:cat>
            <c:strRef>
              <c:f>'Root Cause Analysis'!$AW$56:$AW$62</c:f>
              <c:strCache>
                <c:ptCount val="7"/>
                <c:pt idx="0">
                  <c:v>0-19</c:v>
                </c:pt>
                <c:pt idx="1">
                  <c:v>20-29</c:v>
                </c:pt>
                <c:pt idx="2">
                  <c:v>30-39</c:v>
                </c:pt>
                <c:pt idx="3">
                  <c:v>40-49</c:v>
                </c:pt>
                <c:pt idx="4">
                  <c:v>50-59</c:v>
                </c:pt>
                <c:pt idx="5">
                  <c:v>60-69</c:v>
                </c:pt>
                <c:pt idx="6">
                  <c:v>70-79</c:v>
                </c:pt>
              </c:strCache>
            </c:strRef>
          </c:cat>
          <c:val>
            <c:numRef>
              <c:f>'Root Cause Analysis'!$AZ$56:$AZ$62</c:f>
              <c:numCache>
                <c:formatCode>General</c:formatCode>
                <c:ptCount val="7"/>
                <c:pt idx="0">
                  <c:v>0</c:v>
                </c:pt>
                <c:pt idx="1">
                  <c:v>2</c:v>
                </c:pt>
                <c:pt idx="2">
                  <c:v>2</c:v>
                </c:pt>
                <c:pt idx="3">
                  <c:v>1</c:v>
                </c:pt>
                <c:pt idx="4">
                  <c:v>2</c:v>
                </c:pt>
                <c:pt idx="5">
                  <c:v>2</c:v>
                </c:pt>
                <c:pt idx="6">
                  <c:v>0</c:v>
                </c:pt>
              </c:numCache>
            </c:numRef>
          </c:val>
          <c:extLst>
            <c:ext xmlns:c16="http://schemas.microsoft.com/office/drawing/2014/chart" uri="{C3380CC4-5D6E-409C-BE32-E72D297353CC}">
              <c16:uniqueId val="{00000002-813C-4E66-AA71-5B46517FBB4B}"/>
            </c:ext>
          </c:extLst>
        </c:ser>
        <c:ser>
          <c:idx val="3"/>
          <c:order val="3"/>
          <c:tx>
            <c:strRef>
              <c:f>'Root Cause Analysis'!$BA$55</c:f>
              <c:strCache>
                <c:ptCount val="1"/>
                <c:pt idx="0">
                  <c:v>Did Not Tag/Mark Defective Object/Condition</c:v>
                </c:pt>
              </c:strCache>
            </c:strRef>
          </c:tx>
          <c:spPr>
            <a:solidFill>
              <a:schemeClr val="accent4"/>
            </a:solidFill>
            <a:ln>
              <a:noFill/>
            </a:ln>
            <a:effectLst/>
          </c:spPr>
          <c:invertIfNegative val="0"/>
          <c:cat>
            <c:strRef>
              <c:f>'Root Cause Analysis'!$AW$56:$AW$62</c:f>
              <c:strCache>
                <c:ptCount val="7"/>
                <c:pt idx="0">
                  <c:v>0-19</c:v>
                </c:pt>
                <c:pt idx="1">
                  <c:v>20-29</c:v>
                </c:pt>
                <c:pt idx="2">
                  <c:v>30-39</c:v>
                </c:pt>
                <c:pt idx="3">
                  <c:v>40-49</c:v>
                </c:pt>
                <c:pt idx="4">
                  <c:v>50-59</c:v>
                </c:pt>
                <c:pt idx="5">
                  <c:v>60-69</c:v>
                </c:pt>
                <c:pt idx="6">
                  <c:v>70-79</c:v>
                </c:pt>
              </c:strCache>
            </c:strRef>
          </c:cat>
          <c:val>
            <c:numRef>
              <c:f>'Root Cause Analysis'!$BA$56:$BA$62</c:f>
              <c:numCache>
                <c:formatCode>General</c:formatCode>
                <c:ptCount val="7"/>
                <c:pt idx="0">
                  <c:v>1</c:v>
                </c:pt>
                <c:pt idx="1">
                  <c:v>2</c:v>
                </c:pt>
                <c:pt idx="2">
                  <c:v>2</c:v>
                </c:pt>
                <c:pt idx="3">
                  <c:v>1</c:v>
                </c:pt>
                <c:pt idx="4">
                  <c:v>0</c:v>
                </c:pt>
                <c:pt idx="5">
                  <c:v>2</c:v>
                </c:pt>
                <c:pt idx="6">
                  <c:v>0</c:v>
                </c:pt>
              </c:numCache>
            </c:numRef>
          </c:val>
          <c:extLst>
            <c:ext xmlns:c16="http://schemas.microsoft.com/office/drawing/2014/chart" uri="{C3380CC4-5D6E-409C-BE32-E72D297353CC}">
              <c16:uniqueId val="{00000003-813C-4E66-AA71-5B46517FBB4B}"/>
            </c:ext>
          </c:extLst>
        </c:ser>
        <c:ser>
          <c:idx val="4"/>
          <c:order val="4"/>
          <c:tx>
            <c:strRef>
              <c:f>'Root Cause Analysis'!$BB$55</c:f>
              <c:strCache>
                <c:ptCount val="1"/>
                <c:pt idx="0">
                  <c:v>Did Not Wear Adequate PPE</c:v>
                </c:pt>
              </c:strCache>
            </c:strRef>
          </c:tx>
          <c:spPr>
            <a:solidFill>
              <a:schemeClr val="accent5"/>
            </a:solidFill>
            <a:ln>
              <a:noFill/>
            </a:ln>
            <a:effectLst/>
          </c:spPr>
          <c:invertIfNegative val="0"/>
          <c:cat>
            <c:strRef>
              <c:f>'Root Cause Analysis'!$AW$56:$AW$62</c:f>
              <c:strCache>
                <c:ptCount val="7"/>
                <c:pt idx="0">
                  <c:v>0-19</c:v>
                </c:pt>
                <c:pt idx="1">
                  <c:v>20-29</c:v>
                </c:pt>
                <c:pt idx="2">
                  <c:v>30-39</c:v>
                </c:pt>
                <c:pt idx="3">
                  <c:v>40-49</c:v>
                </c:pt>
                <c:pt idx="4">
                  <c:v>50-59</c:v>
                </c:pt>
                <c:pt idx="5">
                  <c:v>60-69</c:v>
                </c:pt>
                <c:pt idx="6">
                  <c:v>70-79</c:v>
                </c:pt>
              </c:strCache>
            </c:strRef>
          </c:cat>
          <c:val>
            <c:numRef>
              <c:f>'Root Cause Analysis'!$BB$56:$BB$62</c:f>
              <c:numCache>
                <c:formatCode>General</c:formatCode>
                <c:ptCount val="7"/>
                <c:pt idx="0">
                  <c:v>0</c:v>
                </c:pt>
                <c:pt idx="1">
                  <c:v>0</c:v>
                </c:pt>
                <c:pt idx="2">
                  <c:v>2</c:v>
                </c:pt>
                <c:pt idx="3">
                  <c:v>2</c:v>
                </c:pt>
                <c:pt idx="4">
                  <c:v>0</c:v>
                </c:pt>
                <c:pt idx="5">
                  <c:v>1</c:v>
                </c:pt>
                <c:pt idx="6">
                  <c:v>2</c:v>
                </c:pt>
              </c:numCache>
            </c:numRef>
          </c:val>
          <c:extLst>
            <c:ext xmlns:c16="http://schemas.microsoft.com/office/drawing/2014/chart" uri="{C3380CC4-5D6E-409C-BE32-E72D297353CC}">
              <c16:uniqueId val="{00000004-813C-4E66-AA71-5B46517FBB4B}"/>
            </c:ext>
          </c:extLst>
        </c:ser>
        <c:ser>
          <c:idx val="5"/>
          <c:order val="5"/>
          <c:tx>
            <c:strRef>
              <c:f>'Root Cause Analysis'!$BC$55</c:f>
              <c:strCache>
                <c:ptCount val="1"/>
                <c:pt idx="0">
                  <c:v>Prevent Travel into Unsafe Area (Combined)</c:v>
                </c:pt>
              </c:strCache>
            </c:strRef>
          </c:tx>
          <c:spPr>
            <a:solidFill>
              <a:schemeClr val="accent6"/>
            </a:solidFill>
            <a:ln>
              <a:noFill/>
            </a:ln>
            <a:effectLst/>
          </c:spPr>
          <c:invertIfNegative val="0"/>
          <c:cat>
            <c:strRef>
              <c:f>'Root Cause Analysis'!$AW$56:$AW$62</c:f>
              <c:strCache>
                <c:ptCount val="7"/>
                <c:pt idx="0">
                  <c:v>0-19</c:v>
                </c:pt>
                <c:pt idx="1">
                  <c:v>20-29</c:v>
                </c:pt>
                <c:pt idx="2">
                  <c:v>30-39</c:v>
                </c:pt>
                <c:pt idx="3">
                  <c:v>40-49</c:v>
                </c:pt>
                <c:pt idx="4">
                  <c:v>50-59</c:v>
                </c:pt>
                <c:pt idx="5">
                  <c:v>60-69</c:v>
                </c:pt>
                <c:pt idx="6">
                  <c:v>70-79</c:v>
                </c:pt>
              </c:strCache>
            </c:strRef>
          </c:cat>
          <c:val>
            <c:numRef>
              <c:f>'Root Cause Analysis'!$BC$56:$BC$62</c:f>
              <c:numCache>
                <c:formatCode>General</c:formatCode>
                <c:ptCount val="7"/>
                <c:pt idx="0">
                  <c:v>0</c:v>
                </c:pt>
                <c:pt idx="1">
                  <c:v>3</c:v>
                </c:pt>
                <c:pt idx="2">
                  <c:v>2</c:v>
                </c:pt>
                <c:pt idx="3">
                  <c:v>1</c:v>
                </c:pt>
                <c:pt idx="4">
                  <c:v>1</c:v>
                </c:pt>
                <c:pt idx="5">
                  <c:v>1</c:v>
                </c:pt>
                <c:pt idx="6">
                  <c:v>0</c:v>
                </c:pt>
              </c:numCache>
            </c:numRef>
          </c:val>
          <c:extLst>
            <c:ext xmlns:c16="http://schemas.microsoft.com/office/drawing/2014/chart" uri="{C3380CC4-5D6E-409C-BE32-E72D297353CC}">
              <c16:uniqueId val="{00000005-813C-4E66-AA71-5B46517FBB4B}"/>
            </c:ext>
          </c:extLst>
        </c:ser>
        <c:dLbls>
          <c:showLegendKey val="0"/>
          <c:showVal val="0"/>
          <c:showCatName val="0"/>
          <c:showSerName val="0"/>
          <c:showPercent val="0"/>
          <c:showBubbleSize val="0"/>
        </c:dLbls>
        <c:gapWidth val="150"/>
        <c:axId val="1308237184"/>
        <c:axId val="1308257344"/>
      </c:barChart>
      <c:catAx>
        <c:axId val="1308237184"/>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r>
                  <a:rPr lang="en-US" sz="1800" dirty="0">
                    <a:latin typeface="+mj-lt"/>
                  </a:rPr>
                  <a:t>Ages</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crossAx val="1308257344"/>
        <c:crosses val="autoZero"/>
        <c:auto val="1"/>
        <c:lblAlgn val="ctr"/>
        <c:lblOffset val="100"/>
        <c:noMultiLvlLbl val="0"/>
      </c:catAx>
      <c:valAx>
        <c:axId val="1308257344"/>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r>
                  <a:rPr lang="en-US" sz="1800" dirty="0">
                    <a:latin typeface="+mj-lt"/>
                  </a:rPr>
                  <a:t>Number of Fatalities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crossAx val="1308237184"/>
        <c:crosses val="autoZero"/>
        <c:crossBetween val="between"/>
        <c:majorUnit val="1"/>
      </c:valAx>
      <c:spPr>
        <a:solidFill>
          <a:schemeClr val="bg1">
            <a:lumMod val="95000"/>
          </a:schemeClr>
        </a:solidFill>
        <a:ln>
          <a:solidFill>
            <a:schemeClr val="bg1">
              <a:lumMod val="75000"/>
            </a:schemeClr>
          </a:solidFill>
        </a:ln>
        <a:effectLst/>
      </c:spPr>
    </c:plotArea>
    <c:legend>
      <c:legendPos val="b"/>
      <c:layout>
        <c:manualLayout>
          <c:xMode val="edge"/>
          <c:yMode val="edge"/>
          <c:x val="5.5454449478731328E-2"/>
          <c:y val="2.3029974326807513E-2"/>
          <c:w val="0.93043179518761276"/>
          <c:h val="0.13978971294440104"/>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876488631479027E-2"/>
          <c:y val="3.2044739949133823E-2"/>
          <c:w val="0.91286603845582515"/>
          <c:h val="0.80932024674187042"/>
        </c:manualLayout>
      </c:layout>
      <c:barChart>
        <c:barDir val="col"/>
        <c:grouping val="clustered"/>
        <c:varyColors val="0"/>
        <c:ser>
          <c:idx val="0"/>
          <c:order val="0"/>
          <c:tx>
            <c:strRef>
              <c:f>'Root Cause Analysis'!$AX$55</c:f>
              <c:strCache>
                <c:ptCount val="1"/>
                <c:pt idx="0">
                  <c:v>Inadquate Examination</c:v>
                </c:pt>
              </c:strCache>
              <c:extLst xmlns:c15="http://schemas.microsoft.com/office/drawing/2012/chart"/>
            </c:strRef>
          </c:tx>
          <c:spPr>
            <a:solidFill>
              <a:schemeClr val="accent1"/>
            </a:solidFill>
            <a:ln>
              <a:noFill/>
            </a:ln>
            <a:effectLst/>
          </c:spPr>
          <c:invertIfNegative val="0"/>
          <c:cat>
            <c:strRef>
              <c:f>'Root Cause Analysis'!$AW$56:$AW$62</c:f>
              <c:strCache>
                <c:ptCount val="7"/>
                <c:pt idx="0">
                  <c:v>0-19</c:v>
                </c:pt>
                <c:pt idx="1">
                  <c:v>20-29</c:v>
                </c:pt>
                <c:pt idx="2">
                  <c:v>30-39</c:v>
                </c:pt>
                <c:pt idx="3">
                  <c:v>40-49</c:v>
                </c:pt>
                <c:pt idx="4">
                  <c:v>50-59</c:v>
                </c:pt>
                <c:pt idx="5">
                  <c:v>60-69</c:v>
                </c:pt>
                <c:pt idx="6">
                  <c:v>70-79</c:v>
                </c:pt>
              </c:strCache>
              <c:extLst xmlns:c15="http://schemas.microsoft.com/office/drawing/2012/chart"/>
            </c:strRef>
          </c:cat>
          <c:val>
            <c:numRef>
              <c:f>'Root Cause Analysis'!$AX$56:$AX$62</c:f>
              <c:numCache>
                <c:formatCode>General</c:formatCode>
                <c:ptCount val="7"/>
                <c:pt idx="0">
                  <c:v>1</c:v>
                </c:pt>
                <c:pt idx="1">
                  <c:v>4</c:v>
                </c:pt>
                <c:pt idx="2">
                  <c:v>1</c:v>
                </c:pt>
                <c:pt idx="3">
                  <c:v>2</c:v>
                </c:pt>
                <c:pt idx="4">
                  <c:v>0</c:v>
                </c:pt>
                <c:pt idx="5">
                  <c:v>3</c:v>
                </c:pt>
                <c:pt idx="6">
                  <c:v>2</c:v>
                </c:pt>
              </c:numCache>
              <c:extLst xmlns:c15="http://schemas.microsoft.com/office/drawing/2012/chart"/>
            </c:numRef>
          </c:val>
          <c:extLst xmlns:c15="http://schemas.microsoft.com/office/drawing/2012/chart">
            <c:ext xmlns:c16="http://schemas.microsoft.com/office/drawing/2014/chart" uri="{C3380CC4-5D6E-409C-BE32-E72D297353CC}">
              <c16:uniqueId val="{00000003-8EB9-4056-89C2-1921E565A530}"/>
            </c:ext>
          </c:extLst>
        </c:ser>
        <c:ser>
          <c:idx val="6"/>
          <c:order val="6"/>
          <c:tx>
            <c:strRef>
              <c:f>'Root Cause Analysis'!$BD$55</c:f>
              <c:strCache>
                <c:ptCount val="1"/>
                <c:pt idx="0">
                  <c:v>Total</c:v>
                </c:pt>
              </c:strCache>
            </c:strRef>
          </c:tx>
          <c:spPr>
            <a:solidFill>
              <a:schemeClr val="tx1"/>
            </a:solidFill>
            <a:ln>
              <a:noFill/>
            </a:ln>
            <a:effectLst/>
          </c:spPr>
          <c:invertIfNegative val="0"/>
          <c:cat>
            <c:strRef>
              <c:f>'Root Cause Analysis'!$AW$56:$AW$62</c:f>
              <c:strCache>
                <c:ptCount val="7"/>
                <c:pt idx="0">
                  <c:v>0-19</c:v>
                </c:pt>
                <c:pt idx="1">
                  <c:v>20-29</c:v>
                </c:pt>
                <c:pt idx="2">
                  <c:v>30-39</c:v>
                </c:pt>
                <c:pt idx="3">
                  <c:v>40-49</c:v>
                </c:pt>
                <c:pt idx="4">
                  <c:v>50-59</c:v>
                </c:pt>
                <c:pt idx="5">
                  <c:v>60-69</c:v>
                </c:pt>
                <c:pt idx="6">
                  <c:v>70-79</c:v>
                </c:pt>
              </c:strCache>
            </c:strRef>
          </c:cat>
          <c:val>
            <c:numRef>
              <c:f>'Root Cause Analysis'!$BD$56:$BD$62</c:f>
              <c:numCache>
                <c:formatCode>General</c:formatCode>
                <c:ptCount val="7"/>
                <c:pt idx="0">
                  <c:v>1</c:v>
                </c:pt>
                <c:pt idx="1">
                  <c:v>7</c:v>
                </c:pt>
                <c:pt idx="2">
                  <c:v>8</c:v>
                </c:pt>
                <c:pt idx="3">
                  <c:v>9</c:v>
                </c:pt>
                <c:pt idx="4">
                  <c:v>4</c:v>
                </c:pt>
                <c:pt idx="5">
                  <c:v>9</c:v>
                </c:pt>
                <c:pt idx="6">
                  <c:v>2</c:v>
                </c:pt>
              </c:numCache>
            </c:numRef>
          </c:val>
          <c:extLst>
            <c:ext xmlns:c16="http://schemas.microsoft.com/office/drawing/2014/chart" uri="{C3380CC4-5D6E-409C-BE32-E72D297353CC}">
              <c16:uniqueId val="{00000002-8EB9-4056-89C2-1921E565A530}"/>
            </c:ext>
          </c:extLst>
        </c:ser>
        <c:dLbls>
          <c:showLegendKey val="0"/>
          <c:showVal val="0"/>
          <c:showCatName val="0"/>
          <c:showSerName val="0"/>
          <c:showPercent val="0"/>
          <c:showBubbleSize val="0"/>
        </c:dLbls>
        <c:gapWidth val="150"/>
        <c:axId val="1308237184"/>
        <c:axId val="1308257344"/>
        <c:extLst>
          <c:ext xmlns:c15="http://schemas.microsoft.com/office/drawing/2012/chart" uri="{02D57815-91ED-43cb-92C2-25804820EDAC}">
            <c15:filteredBarSeries>
              <c15:ser>
                <c:idx val="1"/>
                <c:order val="1"/>
                <c:tx>
                  <c:strRef>
                    <c:extLst>
                      <c:ext uri="{02D57815-91ED-43cb-92C2-25804820EDAC}">
                        <c15:formulaRef>
                          <c15:sqref>'Root Cause Analysis'!$AY$55</c15:sqref>
                        </c15:formulaRef>
                      </c:ext>
                    </c:extLst>
                    <c:strCache>
                      <c:ptCount val="1"/>
                      <c:pt idx="0">
                        <c:v>No Proper Task Training</c:v>
                      </c:pt>
                    </c:strCache>
                  </c:strRef>
                </c:tx>
                <c:spPr>
                  <a:solidFill>
                    <a:schemeClr val="accent2"/>
                  </a:solidFill>
                  <a:ln>
                    <a:noFill/>
                  </a:ln>
                  <a:effectLst/>
                </c:spPr>
                <c:invertIfNegative val="0"/>
                <c:cat>
                  <c:strRef>
                    <c:extLst>
                      <c:ext uri="{02D57815-91ED-43cb-92C2-25804820EDAC}">
                        <c15:formulaRef>
                          <c15:sqref>'Root Cause Analysis'!$AW$56:$AW$62</c15:sqref>
                        </c15:formulaRef>
                      </c:ext>
                    </c:extLst>
                    <c:strCache>
                      <c:ptCount val="7"/>
                      <c:pt idx="0">
                        <c:v>0-19</c:v>
                      </c:pt>
                      <c:pt idx="1">
                        <c:v>20-29</c:v>
                      </c:pt>
                      <c:pt idx="2">
                        <c:v>30-39</c:v>
                      </c:pt>
                      <c:pt idx="3">
                        <c:v>40-49</c:v>
                      </c:pt>
                      <c:pt idx="4">
                        <c:v>50-59</c:v>
                      </c:pt>
                      <c:pt idx="5">
                        <c:v>60-69</c:v>
                      </c:pt>
                      <c:pt idx="6">
                        <c:v>70-79</c:v>
                      </c:pt>
                    </c:strCache>
                  </c:strRef>
                </c:cat>
                <c:val>
                  <c:numRef>
                    <c:extLst>
                      <c:ext uri="{02D57815-91ED-43cb-92C2-25804820EDAC}">
                        <c15:formulaRef>
                          <c15:sqref>'Root Cause Analysis'!$AY$56:$AY$62</c15:sqref>
                        </c15:formulaRef>
                      </c:ext>
                    </c:extLst>
                    <c:numCache>
                      <c:formatCode>General</c:formatCode>
                      <c:ptCount val="7"/>
                      <c:pt idx="0">
                        <c:v>1</c:v>
                      </c:pt>
                      <c:pt idx="1">
                        <c:v>1</c:v>
                      </c:pt>
                      <c:pt idx="2">
                        <c:v>2</c:v>
                      </c:pt>
                      <c:pt idx="3">
                        <c:v>1</c:v>
                      </c:pt>
                      <c:pt idx="4">
                        <c:v>3</c:v>
                      </c:pt>
                      <c:pt idx="5">
                        <c:v>1</c:v>
                      </c:pt>
                      <c:pt idx="6">
                        <c:v>0</c:v>
                      </c:pt>
                    </c:numCache>
                  </c:numRef>
                </c:val>
                <c:extLst>
                  <c:ext xmlns:c16="http://schemas.microsoft.com/office/drawing/2014/chart" uri="{C3380CC4-5D6E-409C-BE32-E72D297353CC}">
                    <c16:uniqueId val="{00000000-8EB9-4056-89C2-1921E565A53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'Root Cause Analysis'!$AZ$55</c15:sqref>
                        </c15:formulaRef>
                      </c:ext>
                    </c:extLst>
                    <c:strCache>
                      <c:ptCount val="1"/>
                      <c:pt idx="0">
                        <c:v>Block Object From Hazardous Motion</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'Root Cause Analysis'!$AW$56:$AW$62</c15:sqref>
                        </c15:formulaRef>
                      </c:ext>
                    </c:extLst>
                    <c:strCache>
                      <c:ptCount val="7"/>
                      <c:pt idx="0">
                        <c:v>0-19</c:v>
                      </c:pt>
                      <c:pt idx="1">
                        <c:v>20-29</c:v>
                      </c:pt>
                      <c:pt idx="2">
                        <c:v>30-39</c:v>
                      </c:pt>
                      <c:pt idx="3">
                        <c:v>40-49</c:v>
                      </c:pt>
                      <c:pt idx="4">
                        <c:v>50-59</c:v>
                      </c:pt>
                      <c:pt idx="5">
                        <c:v>60-69</c:v>
                      </c:pt>
                      <c:pt idx="6">
                        <c:v>70-79</c:v>
                      </c:pt>
                    </c:strCache>
                  </c:strRef>
                </c:cat>
                <c:val>
                  <c:numRef>
                    <c:extLst xmlns:c15="http://schemas.microsoft.com/office/drawing/2012/chart">
                      <c:ext xmlns:c15="http://schemas.microsoft.com/office/drawing/2012/chart" uri="{02D57815-91ED-43cb-92C2-25804820EDAC}">
                        <c15:formulaRef>
                          <c15:sqref>'Root Cause Analysis'!$AZ$56:$AZ$62</c15:sqref>
                        </c15:formulaRef>
                      </c:ext>
                    </c:extLst>
                    <c:numCache>
                      <c:formatCode>General</c:formatCode>
                      <c:ptCount val="7"/>
                      <c:pt idx="0">
                        <c:v>0</c:v>
                      </c:pt>
                      <c:pt idx="1">
                        <c:v>2</c:v>
                      </c:pt>
                      <c:pt idx="2">
                        <c:v>2</c:v>
                      </c:pt>
                      <c:pt idx="3">
                        <c:v>1</c:v>
                      </c:pt>
                      <c:pt idx="4">
                        <c:v>2</c:v>
                      </c:pt>
                      <c:pt idx="5">
                        <c:v>2</c:v>
                      </c:pt>
                      <c:pt idx="6">
                        <c:v>0</c:v>
                      </c:pt>
                    </c:numCache>
                  </c:numRef>
                </c:val>
                <c:extLst xmlns:c15="http://schemas.microsoft.com/office/drawing/2012/chart">
                  <c:ext xmlns:c16="http://schemas.microsoft.com/office/drawing/2014/chart" uri="{C3380CC4-5D6E-409C-BE32-E72D297353CC}">
                    <c16:uniqueId val="{00000001-8EB9-4056-89C2-1921E565A530}"/>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'Root Cause Analysis'!$BA$55</c15:sqref>
                        </c15:formulaRef>
                      </c:ext>
                    </c:extLst>
                    <c:strCache>
                      <c:ptCount val="1"/>
                      <c:pt idx="0">
                        <c:v>Did Not Tag/Mark Defective Object/Condition</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'Root Cause Analysis'!$AW$56:$AW$62</c15:sqref>
                        </c15:formulaRef>
                      </c:ext>
                    </c:extLst>
                    <c:strCache>
                      <c:ptCount val="7"/>
                      <c:pt idx="0">
                        <c:v>0-19</c:v>
                      </c:pt>
                      <c:pt idx="1">
                        <c:v>20-29</c:v>
                      </c:pt>
                      <c:pt idx="2">
                        <c:v>30-39</c:v>
                      </c:pt>
                      <c:pt idx="3">
                        <c:v>40-49</c:v>
                      </c:pt>
                      <c:pt idx="4">
                        <c:v>50-59</c:v>
                      </c:pt>
                      <c:pt idx="5">
                        <c:v>60-69</c:v>
                      </c:pt>
                      <c:pt idx="6">
                        <c:v>70-79</c:v>
                      </c:pt>
                    </c:strCache>
                  </c:strRef>
                </c:cat>
                <c:val>
                  <c:numRef>
                    <c:extLst xmlns:c15="http://schemas.microsoft.com/office/drawing/2012/chart">
                      <c:ext xmlns:c15="http://schemas.microsoft.com/office/drawing/2012/chart" uri="{02D57815-91ED-43cb-92C2-25804820EDAC}">
                        <c15:formulaRef>
                          <c15:sqref>'Root Cause Analysis'!$BA$56:$BA$62</c15:sqref>
                        </c15:formulaRef>
                      </c:ext>
                    </c:extLst>
                    <c:numCache>
                      <c:formatCode>General</c:formatCode>
                      <c:ptCount val="7"/>
                      <c:pt idx="0">
                        <c:v>1</c:v>
                      </c:pt>
                      <c:pt idx="1">
                        <c:v>2</c:v>
                      </c:pt>
                      <c:pt idx="2">
                        <c:v>2</c:v>
                      </c:pt>
                      <c:pt idx="3">
                        <c:v>1</c:v>
                      </c:pt>
                      <c:pt idx="4">
                        <c:v>0</c:v>
                      </c:pt>
                      <c:pt idx="5">
                        <c:v>2</c:v>
                      </c:pt>
                      <c:pt idx="6">
                        <c:v>0</c:v>
                      </c:pt>
                    </c:numCache>
                  </c:numRef>
                </c:val>
                <c:extLst xmlns:c15="http://schemas.microsoft.com/office/drawing/2012/chart">
                  <c:ext xmlns:c16="http://schemas.microsoft.com/office/drawing/2014/chart" uri="{C3380CC4-5D6E-409C-BE32-E72D297353CC}">
                    <c16:uniqueId val="{00000004-8EB9-4056-89C2-1921E565A530}"/>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'Root Cause Analysis'!$BB$55</c15:sqref>
                        </c15:formulaRef>
                      </c:ext>
                    </c:extLst>
                    <c:strCache>
                      <c:ptCount val="1"/>
                      <c:pt idx="0">
                        <c:v>Did not wear adequate PPE</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'Root Cause Analysis'!$AW$56:$AW$62</c15:sqref>
                        </c15:formulaRef>
                      </c:ext>
                    </c:extLst>
                    <c:strCache>
                      <c:ptCount val="7"/>
                      <c:pt idx="0">
                        <c:v>0-19</c:v>
                      </c:pt>
                      <c:pt idx="1">
                        <c:v>20-29</c:v>
                      </c:pt>
                      <c:pt idx="2">
                        <c:v>30-39</c:v>
                      </c:pt>
                      <c:pt idx="3">
                        <c:v>40-49</c:v>
                      </c:pt>
                      <c:pt idx="4">
                        <c:v>50-59</c:v>
                      </c:pt>
                      <c:pt idx="5">
                        <c:v>60-69</c:v>
                      </c:pt>
                      <c:pt idx="6">
                        <c:v>70-79</c:v>
                      </c:pt>
                    </c:strCache>
                  </c:strRef>
                </c:cat>
                <c:val>
                  <c:numRef>
                    <c:extLst xmlns:c15="http://schemas.microsoft.com/office/drawing/2012/chart">
                      <c:ext xmlns:c15="http://schemas.microsoft.com/office/drawing/2012/chart" uri="{02D57815-91ED-43cb-92C2-25804820EDAC}">
                        <c15:formulaRef>
                          <c15:sqref>'Root Cause Analysis'!$BB$56:$BB$62</c15:sqref>
                        </c15:formulaRef>
                      </c:ext>
                    </c:extLst>
                    <c:numCache>
                      <c:formatCode>General</c:formatCode>
                      <c:ptCount val="7"/>
                      <c:pt idx="0">
                        <c:v>0</c:v>
                      </c:pt>
                      <c:pt idx="1">
                        <c:v>0</c:v>
                      </c:pt>
                      <c:pt idx="2">
                        <c:v>2</c:v>
                      </c:pt>
                      <c:pt idx="3">
                        <c:v>2</c:v>
                      </c:pt>
                      <c:pt idx="4">
                        <c:v>0</c:v>
                      </c:pt>
                      <c:pt idx="5">
                        <c:v>1</c:v>
                      </c:pt>
                      <c:pt idx="6">
                        <c:v>2</c:v>
                      </c:pt>
                    </c:numCache>
                  </c:numRef>
                </c:val>
                <c:extLst xmlns:c15="http://schemas.microsoft.com/office/drawing/2012/chart">
                  <c:ext xmlns:c16="http://schemas.microsoft.com/office/drawing/2014/chart" uri="{C3380CC4-5D6E-409C-BE32-E72D297353CC}">
                    <c16:uniqueId val="{00000005-8EB9-4056-89C2-1921E565A530}"/>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'Root Cause Analysis'!$BC$55</c15:sqref>
                        </c15:formulaRef>
                      </c:ext>
                    </c:extLst>
                    <c:strCache>
                      <c:ptCount val="1"/>
                      <c:pt idx="0">
                        <c:v>Prevent Travel into Unsafe Area (Combined)</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'Root Cause Analysis'!$AW$56:$AW$62</c15:sqref>
                        </c15:formulaRef>
                      </c:ext>
                    </c:extLst>
                    <c:strCache>
                      <c:ptCount val="7"/>
                      <c:pt idx="0">
                        <c:v>0-19</c:v>
                      </c:pt>
                      <c:pt idx="1">
                        <c:v>20-29</c:v>
                      </c:pt>
                      <c:pt idx="2">
                        <c:v>30-39</c:v>
                      </c:pt>
                      <c:pt idx="3">
                        <c:v>40-49</c:v>
                      </c:pt>
                      <c:pt idx="4">
                        <c:v>50-59</c:v>
                      </c:pt>
                      <c:pt idx="5">
                        <c:v>60-69</c:v>
                      </c:pt>
                      <c:pt idx="6">
                        <c:v>70-79</c:v>
                      </c:pt>
                    </c:strCache>
                  </c:strRef>
                </c:cat>
                <c:val>
                  <c:numRef>
                    <c:extLst xmlns:c15="http://schemas.microsoft.com/office/drawing/2012/chart">
                      <c:ext xmlns:c15="http://schemas.microsoft.com/office/drawing/2012/chart" uri="{02D57815-91ED-43cb-92C2-25804820EDAC}">
                        <c15:formulaRef>
                          <c15:sqref>'Root Cause Analysis'!$BC$56:$BC$62</c15:sqref>
                        </c15:formulaRef>
                      </c:ext>
                    </c:extLst>
                    <c:numCache>
                      <c:formatCode>General</c:formatCode>
                      <c:ptCount val="7"/>
                      <c:pt idx="0">
                        <c:v>0</c:v>
                      </c:pt>
                      <c:pt idx="1">
                        <c:v>3</c:v>
                      </c:pt>
                      <c:pt idx="2">
                        <c:v>2</c:v>
                      </c:pt>
                      <c:pt idx="3">
                        <c:v>1</c:v>
                      </c:pt>
                      <c:pt idx="4">
                        <c:v>1</c:v>
                      </c:pt>
                      <c:pt idx="5">
                        <c:v>1</c:v>
                      </c:pt>
                      <c:pt idx="6">
                        <c:v>0</c:v>
                      </c:pt>
                    </c:numCache>
                  </c:numRef>
                </c:val>
                <c:extLst xmlns:c15="http://schemas.microsoft.com/office/drawing/2012/chart">
                  <c:ext xmlns:c16="http://schemas.microsoft.com/office/drawing/2014/chart" uri="{C3380CC4-5D6E-409C-BE32-E72D297353CC}">
                    <c16:uniqueId val="{00000006-8EB9-4056-89C2-1921E565A530}"/>
                  </c:ext>
                </c:extLst>
              </c15:ser>
            </c15:filteredBarSeries>
          </c:ext>
        </c:extLst>
      </c:barChart>
      <c:catAx>
        <c:axId val="1308237184"/>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r>
                  <a:rPr lang="en-US" sz="1800" dirty="0">
                    <a:latin typeface="+mj-lt"/>
                  </a:rPr>
                  <a:t>Age (Years)</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crossAx val="1308257344"/>
        <c:crosses val="autoZero"/>
        <c:auto val="1"/>
        <c:lblAlgn val="ctr"/>
        <c:lblOffset val="100"/>
        <c:noMultiLvlLbl val="0"/>
      </c:catAx>
      <c:valAx>
        <c:axId val="1308257344"/>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r>
                  <a:rPr lang="en-US" sz="1800" dirty="0">
                    <a:latin typeface="+mj-lt"/>
                  </a:rPr>
                  <a:t>Number of</a:t>
                </a:r>
                <a:r>
                  <a:rPr lang="en-US" sz="1800" baseline="0" dirty="0">
                    <a:latin typeface="+mj-lt"/>
                  </a:rPr>
                  <a:t> Fatalities</a:t>
                </a:r>
                <a:endParaRPr lang="en-US" sz="1800" dirty="0">
                  <a:latin typeface="+mj-lt"/>
                </a:endParaRP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crossAx val="1308237184"/>
        <c:crosses val="autoZero"/>
        <c:crossBetween val="between"/>
        <c:majorUnit val="1"/>
      </c:valAx>
      <c:spPr>
        <a:solidFill>
          <a:schemeClr val="bg1">
            <a:lumMod val="95000"/>
          </a:schemeClr>
        </a:solidFill>
        <a:ln>
          <a:solidFill>
            <a:schemeClr val="bg1">
              <a:lumMod val="75000"/>
            </a:schemeClr>
          </a:solidFill>
        </a:ln>
        <a:effectLst/>
      </c:spPr>
    </c:plotArea>
    <c:legend>
      <c:legendPos val="b"/>
      <c:layout>
        <c:manualLayout>
          <c:xMode val="edge"/>
          <c:yMode val="edge"/>
          <c:x val="0.63141691210128448"/>
          <c:y val="4.4786498880690175E-2"/>
          <c:w val="0.34558247081348292"/>
          <c:h val="7.2574563698482558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876488631479027E-2"/>
          <c:y val="3.2044739949133823E-2"/>
          <c:w val="0.91286603845582515"/>
          <c:h val="0.80932024674187042"/>
        </c:manualLayout>
      </c:layout>
      <c:barChart>
        <c:barDir val="col"/>
        <c:grouping val="clustered"/>
        <c:varyColors val="0"/>
        <c:ser>
          <c:idx val="4"/>
          <c:order val="4"/>
          <c:tx>
            <c:strRef>
              <c:f>'Root Cause Analysis'!$BB$55</c:f>
              <c:strCache>
                <c:ptCount val="1"/>
                <c:pt idx="0">
                  <c:v>Did Not Wear Adequate PPE</c:v>
                </c:pt>
              </c:strCache>
              <c:extLst xmlns:c15="http://schemas.microsoft.com/office/drawing/2012/chart"/>
            </c:strRef>
          </c:tx>
          <c:spPr>
            <a:solidFill>
              <a:schemeClr val="accent5"/>
            </a:solidFill>
            <a:ln>
              <a:noFill/>
            </a:ln>
            <a:effectLst/>
          </c:spPr>
          <c:invertIfNegative val="0"/>
          <c:cat>
            <c:strRef>
              <c:f>'Root Cause Analysis'!$AW$56:$AW$62</c:f>
              <c:strCache>
                <c:ptCount val="7"/>
                <c:pt idx="0">
                  <c:v>0-19</c:v>
                </c:pt>
                <c:pt idx="1">
                  <c:v>20-29</c:v>
                </c:pt>
                <c:pt idx="2">
                  <c:v>30-39</c:v>
                </c:pt>
                <c:pt idx="3">
                  <c:v>40-49</c:v>
                </c:pt>
                <c:pt idx="4">
                  <c:v>50-59</c:v>
                </c:pt>
                <c:pt idx="5">
                  <c:v>60-69</c:v>
                </c:pt>
                <c:pt idx="6">
                  <c:v>70-79</c:v>
                </c:pt>
              </c:strCache>
              <c:extLst xmlns:c15="http://schemas.microsoft.com/office/drawing/2012/chart"/>
            </c:strRef>
          </c:cat>
          <c:val>
            <c:numRef>
              <c:f>'Root Cause Analysis'!$BB$56:$BB$62</c:f>
              <c:numCache>
                <c:formatCode>General</c:formatCode>
                <c:ptCount val="7"/>
                <c:pt idx="0">
                  <c:v>0</c:v>
                </c:pt>
                <c:pt idx="1">
                  <c:v>0</c:v>
                </c:pt>
                <c:pt idx="2">
                  <c:v>2</c:v>
                </c:pt>
                <c:pt idx="3">
                  <c:v>2</c:v>
                </c:pt>
                <c:pt idx="4">
                  <c:v>0</c:v>
                </c:pt>
                <c:pt idx="5">
                  <c:v>1</c:v>
                </c:pt>
                <c:pt idx="6">
                  <c:v>2</c:v>
                </c:pt>
              </c:numCache>
              <c:extLst xmlns:c15="http://schemas.microsoft.com/office/drawing/2012/chart"/>
            </c:numRef>
          </c:val>
          <c:extLst xmlns:c15="http://schemas.microsoft.com/office/drawing/2012/chart">
            <c:ext xmlns:c16="http://schemas.microsoft.com/office/drawing/2014/chart" uri="{C3380CC4-5D6E-409C-BE32-E72D297353CC}">
              <c16:uniqueId val="{00000005-8EB9-4056-89C2-1921E565A530}"/>
            </c:ext>
          </c:extLst>
        </c:ser>
        <c:ser>
          <c:idx val="6"/>
          <c:order val="6"/>
          <c:tx>
            <c:strRef>
              <c:f>'Root Cause Analysis'!$BD$55</c:f>
              <c:strCache>
                <c:ptCount val="1"/>
                <c:pt idx="0">
                  <c:v>Total</c:v>
                </c:pt>
              </c:strCache>
            </c:strRef>
          </c:tx>
          <c:spPr>
            <a:solidFill>
              <a:schemeClr val="tx1"/>
            </a:solidFill>
            <a:ln>
              <a:noFill/>
            </a:ln>
            <a:effectLst/>
          </c:spPr>
          <c:invertIfNegative val="0"/>
          <c:cat>
            <c:strRef>
              <c:f>'Root Cause Analysis'!$AW$56:$AW$62</c:f>
              <c:strCache>
                <c:ptCount val="7"/>
                <c:pt idx="0">
                  <c:v>0-19</c:v>
                </c:pt>
                <c:pt idx="1">
                  <c:v>20-29</c:v>
                </c:pt>
                <c:pt idx="2">
                  <c:v>30-39</c:v>
                </c:pt>
                <c:pt idx="3">
                  <c:v>40-49</c:v>
                </c:pt>
                <c:pt idx="4">
                  <c:v>50-59</c:v>
                </c:pt>
                <c:pt idx="5">
                  <c:v>60-69</c:v>
                </c:pt>
                <c:pt idx="6">
                  <c:v>70-79</c:v>
                </c:pt>
              </c:strCache>
            </c:strRef>
          </c:cat>
          <c:val>
            <c:numRef>
              <c:f>'Root Cause Analysis'!$BD$56:$BD$62</c:f>
              <c:numCache>
                <c:formatCode>General</c:formatCode>
                <c:ptCount val="7"/>
                <c:pt idx="0">
                  <c:v>1</c:v>
                </c:pt>
                <c:pt idx="1">
                  <c:v>7</c:v>
                </c:pt>
                <c:pt idx="2">
                  <c:v>8</c:v>
                </c:pt>
                <c:pt idx="3">
                  <c:v>9</c:v>
                </c:pt>
                <c:pt idx="4">
                  <c:v>4</c:v>
                </c:pt>
                <c:pt idx="5">
                  <c:v>9</c:v>
                </c:pt>
                <c:pt idx="6">
                  <c:v>2</c:v>
                </c:pt>
              </c:numCache>
            </c:numRef>
          </c:val>
          <c:extLst>
            <c:ext xmlns:c16="http://schemas.microsoft.com/office/drawing/2014/chart" uri="{C3380CC4-5D6E-409C-BE32-E72D297353CC}">
              <c16:uniqueId val="{00000002-8EB9-4056-89C2-1921E565A530}"/>
            </c:ext>
          </c:extLst>
        </c:ser>
        <c:dLbls>
          <c:showLegendKey val="0"/>
          <c:showVal val="0"/>
          <c:showCatName val="0"/>
          <c:showSerName val="0"/>
          <c:showPercent val="0"/>
          <c:showBubbleSize val="0"/>
        </c:dLbls>
        <c:gapWidth val="150"/>
        <c:axId val="1308237184"/>
        <c:axId val="1308257344"/>
        <c:extLst>
          <c:ext xmlns:c15="http://schemas.microsoft.com/office/drawing/2012/chart" uri="{02D57815-91ED-43cb-92C2-25804820EDAC}">
            <c15:filteredBarSeries>
              <c15:ser>
                <c:idx val="0"/>
                <c:order val="0"/>
                <c:tx>
                  <c:strRef>
                    <c:extLst>
                      <c:ext uri="{02D57815-91ED-43cb-92C2-25804820EDAC}">
                        <c15:formulaRef>
                          <c15:sqref>'Root Cause Analysis'!$AX$55</c15:sqref>
                        </c15:formulaRef>
                      </c:ext>
                    </c:extLst>
                    <c:strCache>
                      <c:ptCount val="1"/>
                      <c:pt idx="0">
                        <c:v>Inadquate Examination</c:v>
                      </c:pt>
                    </c:strCache>
                  </c:strRef>
                </c:tx>
                <c:spPr>
                  <a:solidFill>
                    <a:schemeClr val="accent1"/>
                  </a:solidFill>
                  <a:ln>
                    <a:noFill/>
                  </a:ln>
                  <a:effectLst/>
                </c:spPr>
                <c:invertIfNegative val="0"/>
                <c:cat>
                  <c:strRef>
                    <c:extLst>
                      <c:ext uri="{02D57815-91ED-43cb-92C2-25804820EDAC}">
                        <c15:formulaRef>
                          <c15:sqref>'Root Cause Analysis'!$AW$56:$AW$62</c15:sqref>
                        </c15:formulaRef>
                      </c:ext>
                    </c:extLst>
                    <c:strCache>
                      <c:ptCount val="7"/>
                      <c:pt idx="0">
                        <c:v>0-19</c:v>
                      </c:pt>
                      <c:pt idx="1">
                        <c:v>20-29</c:v>
                      </c:pt>
                      <c:pt idx="2">
                        <c:v>30-39</c:v>
                      </c:pt>
                      <c:pt idx="3">
                        <c:v>40-49</c:v>
                      </c:pt>
                      <c:pt idx="4">
                        <c:v>50-59</c:v>
                      </c:pt>
                      <c:pt idx="5">
                        <c:v>60-69</c:v>
                      </c:pt>
                      <c:pt idx="6">
                        <c:v>70-79</c:v>
                      </c:pt>
                    </c:strCache>
                  </c:strRef>
                </c:cat>
                <c:val>
                  <c:numRef>
                    <c:extLst>
                      <c:ext uri="{02D57815-91ED-43cb-92C2-25804820EDAC}">
                        <c15:formulaRef>
                          <c15:sqref>'Root Cause Analysis'!$AX$56:$AX$62</c15:sqref>
                        </c15:formulaRef>
                      </c:ext>
                    </c:extLst>
                    <c:numCache>
                      <c:formatCode>General</c:formatCode>
                      <c:ptCount val="7"/>
                      <c:pt idx="0">
                        <c:v>1</c:v>
                      </c:pt>
                      <c:pt idx="1">
                        <c:v>4</c:v>
                      </c:pt>
                      <c:pt idx="2">
                        <c:v>1</c:v>
                      </c:pt>
                      <c:pt idx="3">
                        <c:v>2</c:v>
                      </c:pt>
                      <c:pt idx="4">
                        <c:v>0</c:v>
                      </c:pt>
                      <c:pt idx="5">
                        <c:v>3</c:v>
                      </c:pt>
                      <c:pt idx="6">
                        <c:v>2</c:v>
                      </c:pt>
                    </c:numCache>
                  </c:numRef>
                </c:val>
                <c:extLst>
                  <c:ext xmlns:c16="http://schemas.microsoft.com/office/drawing/2014/chart" uri="{C3380CC4-5D6E-409C-BE32-E72D297353CC}">
                    <c16:uniqueId val="{00000003-8EB9-4056-89C2-1921E565A53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'Root Cause Analysis'!$AY$55</c15:sqref>
                        </c15:formulaRef>
                      </c:ext>
                    </c:extLst>
                    <c:strCache>
                      <c:ptCount val="1"/>
                      <c:pt idx="0">
                        <c:v>No Proper Task Training</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'Root Cause Analysis'!$AW$56:$AW$62</c15:sqref>
                        </c15:formulaRef>
                      </c:ext>
                    </c:extLst>
                    <c:strCache>
                      <c:ptCount val="7"/>
                      <c:pt idx="0">
                        <c:v>0-19</c:v>
                      </c:pt>
                      <c:pt idx="1">
                        <c:v>20-29</c:v>
                      </c:pt>
                      <c:pt idx="2">
                        <c:v>30-39</c:v>
                      </c:pt>
                      <c:pt idx="3">
                        <c:v>40-49</c:v>
                      </c:pt>
                      <c:pt idx="4">
                        <c:v>50-59</c:v>
                      </c:pt>
                      <c:pt idx="5">
                        <c:v>60-69</c:v>
                      </c:pt>
                      <c:pt idx="6">
                        <c:v>70-79</c:v>
                      </c:pt>
                    </c:strCache>
                  </c:strRef>
                </c:cat>
                <c:val>
                  <c:numRef>
                    <c:extLst xmlns:c15="http://schemas.microsoft.com/office/drawing/2012/chart">
                      <c:ext xmlns:c15="http://schemas.microsoft.com/office/drawing/2012/chart" uri="{02D57815-91ED-43cb-92C2-25804820EDAC}">
                        <c15:formulaRef>
                          <c15:sqref>'Root Cause Analysis'!$AY$56:$AY$62</c15:sqref>
                        </c15:formulaRef>
                      </c:ext>
                    </c:extLst>
                    <c:numCache>
                      <c:formatCode>General</c:formatCode>
                      <c:ptCount val="7"/>
                      <c:pt idx="0">
                        <c:v>1</c:v>
                      </c:pt>
                      <c:pt idx="1">
                        <c:v>1</c:v>
                      </c:pt>
                      <c:pt idx="2">
                        <c:v>2</c:v>
                      </c:pt>
                      <c:pt idx="3">
                        <c:v>1</c:v>
                      </c:pt>
                      <c:pt idx="4">
                        <c:v>3</c:v>
                      </c:pt>
                      <c:pt idx="5">
                        <c:v>1</c:v>
                      </c:pt>
                      <c:pt idx="6">
                        <c:v>0</c:v>
                      </c:pt>
                    </c:numCache>
                  </c:numRef>
                </c:val>
                <c:extLst xmlns:c15="http://schemas.microsoft.com/office/drawing/2012/chart">
                  <c:ext xmlns:c16="http://schemas.microsoft.com/office/drawing/2014/chart" uri="{C3380CC4-5D6E-409C-BE32-E72D297353CC}">
                    <c16:uniqueId val="{00000000-8EB9-4056-89C2-1921E565A53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'Root Cause Analysis'!$AZ$55</c15:sqref>
                        </c15:formulaRef>
                      </c:ext>
                    </c:extLst>
                    <c:strCache>
                      <c:ptCount val="1"/>
                      <c:pt idx="0">
                        <c:v>Did Not Block Object From Hazardous Motion</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'Root Cause Analysis'!$AW$56:$AW$62</c15:sqref>
                        </c15:formulaRef>
                      </c:ext>
                    </c:extLst>
                    <c:strCache>
                      <c:ptCount val="7"/>
                      <c:pt idx="0">
                        <c:v>0-19</c:v>
                      </c:pt>
                      <c:pt idx="1">
                        <c:v>20-29</c:v>
                      </c:pt>
                      <c:pt idx="2">
                        <c:v>30-39</c:v>
                      </c:pt>
                      <c:pt idx="3">
                        <c:v>40-49</c:v>
                      </c:pt>
                      <c:pt idx="4">
                        <c:v>50-59</c:v>
                      </c:pt>
                      <c:pt idx="5">
                        <c:v>60-69</c:v>
                      </c:pt>
                      <c:pt idx="6">
                        <c:v>70-79</c:v>
                      </c:pt>
                    </c:strCache>
                  </c:strRef>
                </c:cat>
                <c:val>
                  <c:numRef>
                    <c:extLst xmlns:c15="http://schemas.microsoft.com/office/drawing/2012/chart">
                      <c:ext xmlns:c15="http://schemas.microsoft.com/office/drawing/2012/chart" uri="{02D57815-91ED-43cb-92C2-25804820EDAC}">
                        <c15:formulaRef>
                          <c15:sqref>'Root Cause Analysis'!$AZ$56:$AZ$62</c15:sqref>
                        </c15:formulaRef>
                      </c:ext>
                    </c:extLst>
                    <c:numCache>
                      <c:formatCode>General</c:formatCode>
                      <c:ptCount val="7"/>
                      <c:pt idx="0">
                        <c:v>0</c:v>
                      </c:pt>
                      <c:pt idx="1">
                        <c:v>2</c:v>
                      </c:pt>
                      <c:pt idx="2">
                        <c:v>2</c:v>
                      </c:pt>
                      <c:pt idx="3">
                        <c:v>1</c:v>
                      </c:pt>
                      <c:pt idx="4">
                        <c:v>2</c:v>
                      </c:pt>
                      <c:pt idx="5">
                        <c:v>2</c:v>
                      </c:pt>
                      <c:pt idx="6">
                        <c:v>0</c:v>
                      </c:pt>
                    </c:numCache>
                  </c:numRef>
                </c:val>
                <c:extLst xmlns:c15="http://schemas.microsoft.com/office/drawing/2012/chart">
                  <c:ext xmlns:c16="http://schemas.microsoft.com/office/drawing/2014/chart" uri="{C3380CC4-5D6E-409C-BE32-E72D297353CC}">
                    <c16:uniqueId val="{00000001-8EB9-4056-89C2-1921E565A530}"/>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'Root Cause Analysis'!$BA$55</c15:sqref>
                        </c15:formulaRef>
                      </c:ext>
                    </c:extLst>
                    <c:strCache>
                      <c:ptCount val="1"/>
                      <c:pt idx="0">
                        <c:v>Did Not Tag/Mark Defective Object/Condition</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'Root Cause Analysis'!$AW$56:$AW$62</c15:sqref>
                        </c15:formulaRef>
                      </c:ext>
                    </c:extLst>
                    <c:strCache>
                      <c:ptCount val="7"/>
                      <c:pt idx="0">
                        <c:v>0-19</c:v>
                      </c:pt>
                      <c:pt idx="1">
                        <c:v>20-29</c:v>
                      </c:pt>
                      <c:pt idx="2">
                        <c:v>30-39</c:v>
                      </c:pt>
                      <c:pt idx="3">
                        <c:v>40-49</c:v>
                      </c:pt>
                      <c:pt idx="4">
                        <c:v>50-59</c:v>
                      </c:pt>
                      <c:pt idx="5">
                        <c:v>60-69</c:v>
                      </c:pt>
                      <c:pt idx="6">
                        <c:v>70-79</c:v>
                      </c:pt>
                    </c:strCache>
                  </c:strRef>
                </c:cat>
                <c:val>
                  <c:numRef>
                    <c:extLst xmlns:c15="http://schemas.microsoft.com/office/drawing/2012/chart">
                      <c:ext xmlns:c15="http://schemas.microsoft.com/office/drawing/2012/chart" uri="{02D57815-91ED-43cb-92C2-25804820EDAC}">
                        <c15:formulaRef>
                          <c15:sqref>'Root Cause Analysis'!$BA$56:$BA$62</c15:sqref>
                        </c15:formulaRef>
                      </c:ext>
                    </c:extLst>
                    <c:numCache>
                      <c:formatCode>General</c:formatCode>
                      <c:ptCount val="7"/>
                      <c:pt idx="0">
                        <c:v>1</c:v>
                      </c:pt>
                      <c:pt idx="1">
                        <c:v>2</c:v>
                      </c:pt>
                      <c:pt idx="2">
                        <c:v>2</c:v>
                      </c:pt>
                      <c:pt idx="3">
                        <c:v>1</c:v>
                      </c:pt>
                      <c:pt idx="4">
                        <c:v>0</c:v>
                      </c:pt>
                      <c:pt idx="5">
                        <c:v>2</c:v>
                      </c:pt>
                      <c:pt idx="6">
                        <c:v>0</c:v>
                      </c:pt>
                    </c:numCache>
                  </c:numRef>
                </c:val>
                <c:extLst xmlns:c15="http://schemas.microsoft.com/office/drawing/2012/chart">
                  <c:ext xmlns:c16="http://schemas.microsoft.com/office/drawing/2014/chart" uri="{C3380CC4-5D6E-409C-BE32-E72D297353CC}">
                    <c16:uniqueId val="{00000004-8EB9-4056-89C2-1921E565A530}"/>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'Root Cause Analysis'!$BC$55</c15:sqref>
                        </c15:formulaRef>
                      </c:ext>
                    </c:extLst>
                    <c:strCache>
                      <c:ptCount val="1"/>
                      <c:pt idx="0">
                        <c:v>Prevent Travel into Unsafe Area (Combined)</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'Root Cause Analysis'!$AW$56:$AW$62</c15:sqref>
                        </c15:formulaRef>
                      </c:ext>
                    </c:extLst>
                    <c:strCache>
                      <c:ptCount val="7"/>
                      <c:pt idx="0">
                        <c:v>0-19</c:v>
                      </c:pt>
                      <c:pt idx="1">
                        <c:v>20-29</c:v>
                      </c:pt>
                      <c:pt idx="2">
                        <c:v>30-39</c:v>
                      </c:pt>
                      <c:pt idx="3">
                        <c:v>40-49</c:v>
                      </c:pt>
                      <c:pt idx="4">
                        <c:v>50-59</c:v>
                      </c:pt>
                      <c:pt idx="5">
                        <c:v>60-69</c:v>
                      </c:pt>
                      <c:pt idx="6">
                        <c:v>70-79</c:v>
                      </c:pt>
                    </c:strCache>
                  </c:strRef>
                </c:cat>
                <c:val>
                  <c:numRef>
                    <c:extLst xmlns:c15="http://schemas.microsoft.com/office/drawing/2012/chart">
                      <c:ext xmlns:c15="http://schemas.microsoft.com/office/drawing/2012/chart" uri="{02D57815-91ED-43cb-92C2-25804820EDAC}">
                        <c15:formulaRef>
                          <c15:sqref>'Root Cause Analysis'!$BC$56:$BC$62</c15:sqref>
                        </c15:formulaRef>
                      </c:ext>
                    </c:extLst>
                    <c:numCache>
                      <c:formatCode>General</c:formatCode>
                      <c:ptCount val="7"/>
                      <c:pt idx="0">
                        <c:v>0</c:v>
                      </c:pt>
                      <c:pt idx="1">
                        <c:v>3</c:v>
                      </c:pt>
                      <c:pt idx="2">
                        <c:v>2</c:v>
                      </c:pt>
                      <c:pt idx="3">
                        <c:v>1</c:v>
                      </c:pt>
                      <c:pt idx="4">
                        <c:v>1</c:v>
                      </c:pt>
                      <c:pt idx="5">
                        <c:v>1</c:v>
                      </c:pt>
                      <c:pt idx="6">
                        <c:v>0</c:v>
                      </c:pt>
                    </c:numCache>
                  </c:numRef>
                </c:val>
                <c:extLst xmlns:c15="http://schemas.microsoft.com/office/drawing/2012/chart">
                  <c:ext xmlns:c16="http://schemas.microsoft.com/office/drawing/2014/chart" uri="{C3380CC4-5D6E-409C-BE32-E72D297353CC}">
                    <c16:uniqueId val="{00000006-8EB9-4056-89C2-1921E565A530}"/>
                  </c:ext>
                </c:extLst>
              </c15:ser>
            </c15:filteredBarSeries>
          </c:ext>
        </c:extLst>
      </c:barChart>
      <c:catAx>
        <c:axId val="1308237184"/>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r>
                  <a:rPr lang="en-US" sz="1800" dirty="0">
                    <a:latin typeface="+mj-lt"/>
                  </a:rPr>
                  <a:t>Age (Years)</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crossAx val="1308257344"/>
        <c:crosses val="autoZero"/>
        <c:auto val="1"/>
        <c:lblAlgn val="ctr"/>
        <c:lblOffset val="100"/>
        <c:noMultiLvlLbl val="0"/>
      </c:catAx>
      <c:valAx>
        <c:axId val="1308257344"/>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r>
                  <a:rPr lang="en-US" sz="1800" dirty="0">
                    <a:latin typeface="+mj-lt"/>
                  </a:rPr>
                  <a:t>Number of</a:t>
                </a:r>
                <a:r>
                  <a:rPr lang="en-US" sz="1800" baseline="0" dirty="0">
                    <a:latin typeface="+mj-lt"/>
                  </a:rPr>
                  <a:t> Fatalities</a:t>
                </a:r>
                <a:endParaRPr lang="en-US" sz="1800" dirty="0">
                  <a:latin typeface="+mj-lt"/>
                </a:endParaRP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crossAx val="1308237184"/>
        <c:crosses val="autoZero"/>
        <c:crossBetween val="between"/>
        <c:majorUnit val="1"/>
      </c:valAx>
      <c:spPr>
        <a:solidFill>
          <a:schemeClr val="bg1">
            <a:lumMod val="95000"/>
          </a:schemeClr>
        </a:solidFill>
        <a:ln>
          <a:solidFill>
            <a:schemeClr val="bg1">
              <a:lumMod val="75000"/>
            </a:schemeClr>
          </a:solidFill>
        </a:ln>
        <a:effectLst/>
      </c:spPr>
    </c:plotArea>
    <c:legend>
      <c:legendPos val="b"/>
      <c:layout>
        <c:manualLayout>
          <c:xMode val="edge"/>
          <c:yMode val="edge"/>
          <c:x val="0.46204092276221487"/>
          <c:y val="4.4786498880690175E-2"/>
          <c:w val="0.51495846015255242"/>
          <c:h val="7.2574563698482558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173184357541898E-2"/>
          <c:y val="4.2577695853578422E-2"/>
          <c:w val="0.92069731227730611"/>
          <c:h val="0.82597439442207132"/>
        </c:manualLayout>
      </c:layout>
      <c:barChart>
        <c:barDir val="col"/>
        <c:grouping val="clustered"/>
        <c:varyColors val="0"/>
        <c:ser>
          <c:idx val="0"/>
          <c:order val="0"/>
          <c:tx>
            <c:strRef>
              <c:f>'Root Cause Analysis'!$BT$55</c:f>
              <c:strCache>
                <c:ptCount val="1"/>
                <c:pt idx="0">
                  <c:v>Inadquate Examination</c:v>
                </c:pt>
              </c:strCache>
            </c:strRef>
          </c:tx>
          <c:spPr>
            <a:solidFill>
              <a:schemeClr val="accent1"/>
            </a:solidFill>
            <a:ln>
              <a:noFill/>
            </a:ln>
            <a:effectLst/>
          </c:spPr>
          <c:invertIfNegative val="0"/>
          <c:cat>
            <c:strRef>
              <c:f>'Root Cause Analysis'!$BS$56:$BS$62</c:f>
              <c:strCache>
                <c:ptCount val="7"/>
                <c:pt idx="0">
                  <c:v>&lt;1</c:v>
                </c:pt>
                <c:pt idx="1">
                  <c:v>1-9</c:v>
                </c:pt>
                <c:pt idx="2">
                  <c:v>10-19</c:v>
                </c:pt>
                <c:pt idx="3">
                  <c:v>20-29</c:v>
                </c:pt>
                <c:pt idx="4">
                  <c:v>30-39</c:v>
                </c:pt>
                <c:pt idx="5">
                  <c:v>40-49</c:v>
                </c:pt>
                <c:pt idx="6">
                  <c:v>50-59</c:v>
                </c:pt>
              </c:strCache>
            </c:strRef>
          </c:cat>
          <c:val>
            <c:numRef>
              <c:f>'Root Cause Analysis'!$BT$56:$BT$62</c:f>
              <c:numCache>
                <c:formatCode>General</c:formatCode>
                <c:ptCount val="7"/>
                <c:pt idx="0">
                  <c:v>2</c:v>
                </c:pt>
                <c:pt idx="1">
                  <c:v>4</c:v>
                </c:pt>
                <c:pt idx="2">
                  <c:v>4</c:v>
                </c:pt>
                <c:pt idx="3">
                  <c:v>1</c:v>
                </c:pt>
                <c:pt idx="4">
                  <c:v>0</c:v>
                </c:pt>
                <c:pt idx="5">
                  <c:v>1</c:v>
                </c:pt>
                <c:pt idx="6">
                  <c:v>1</c:v>
                </c:pt>
              </c:numCache>
            </c:numRef>
          </c:val>
          <c:extLst>
            <c:ext xmlns:c16="http://schemas.microsoft.com/office/drawing/2014/chart" uri="{C3380CC4-5D6E-409C-BE32-E72D297353CC}">
              <c16:uniqueId val="{00000000-492C-434F-8EDE-293840A60A2B}"/>
            </c:ext>
          </c:extLst>
        </c:ser>
        <c:ser>
          <c:idx val="1"/>
          <c:order val="1"/>
          <c:tx>
            <c:strRef>
              <c:f>'Root Cause Analysis'!$BU$55</c:f>
              <c:strCache>
                <c:ptCount val="1"/>
                <c:pt idx="0">
                  <c:v>No Proper Task Training</c:v>
                </c:pt>
              </c:strCache>
            </c:strRef>
          </c:tx>
          <c:spPr>
            <a:solidFill>
              <a:schemeClr val="accent2"/>
            </a:solidFill>
            <a:ln>
              <a:noFill/>
            </a:ln>
            <a:effectLst/>
          </c:spPr>
          <c:invertIfNegative val="0"/>
          <c:cat>
            <c:strRef>
              <c:f>'Root Cause Analysis'!$BS$56:$BS$62</c:f>
              <c:strCache>
                <c:ptCount val="7"/>
                <c:pt idx="0">
                  <c:v>&lt;1</c:v>
                </c:pt>
                <c:pt idx="1">
                  <c:v>1-9</c:v>
                </c:pt>
                <c:pt idx="2">
                  <c:v>10-19</c:v>
                </c:pt>
                <c:pt idx="3">
                  <c:v>20-29</c:v>
                </c:pt>
                <c:pt idx="4">
                  <c:v>30-39</c:v>
                </c:pt>
                <c:pt idx="5">
                  <c:v>40-49</c:v>
                </c:pt>
                <c:pt idx="6">
                  <c:v>50-59</c:v>
                </c:pt>
              </c:strCache>
            </c:strRef>
          </c:cat>
          <c:val>
            <c:numRef>
              <c:f>'Root Cause Analysis'!$BU$56:$BU$62</c:f>
              <c:numCache>
                <c:formatCode>General</c:formatCode>
                <c:ptCount val="7"/>
                <c:pt idx="0">
                  <c:v>4</c:v>
                </c:pt>
                <c:pt idx="1">
                  <c:v>3</c:v>
                </c:pt>
                <c:pt idx="2">
                  <c:v>0</c:v>
                </c:pt>
                <c:pt idx="3">
                  <c:v>1</c:v>
                </c:pt>
                <c:pt idx="4">
                  <c:v>1</c:v>
                </c:pt>
                <c:pt idx="5">
                  <c:v>0</c:v>
                </c:pt>
                <c:pt idx="6">
                  <c:v>0</c:v>
                </c:pt>
              </c:numCache>
            </c:numRef>
          </c:val>
          <c:extLst>
            <c:ext xmlns:c16="http://schemas.microsoft.com/office/drawing/2014/chart" uri="{C3380CC4-5D6E-409C-BE32-E72D297353CC}">
              <c16:uniqueId val="{00000001-492C-434F-8EDE-293840A60A2B}"/>
            </c:ext>
          </c:extLst>
        </c:ser>
        <c:ser>
          <c:idx val="2"/>
          <c:order val="2"/>
          <c:tx>
            <c:strRef>
              <c:f>'Root Cause Analysis'!$BV$55</c:f>
              <c:strCache>
                <c:ptCount val="1"/>
                <c:pt idx="0">
                  <c:v>Did Not Block Object From Hazardous Motion</c:v>
                </c:pt>
              </c:strCache>
            </c:strRef>
          </c:tx>
          <c:spPr>
            <a:solidFill>
              <a:schemeClr val="accent3"/>
            </a:solidFill>
            <a:ln>
              <a:noFill/>
            </a:ln>
            <a:effectLst/>
          </c:spPr>
          <c:invertIfNegative val="0"/>
          <c:cat>
            <c:strRef>
              <c:f>'Root Cause Analysis'!$BS$56:$BS$62</c:f>
              <c:strCache>
                <c:ptCount val="7"/>
                <c:pt idx="0">
                  <c:v>&lt;1</c:v>
                </c:pt>
                <c:pt idx="1">
                  <c:v>1-9</c:v>
                </c:pt>
                <c:pt idx="2">
                  <c:v>10-19</c:v>
                </c:pt>
                <c:pt idx="3">
                  <c:v>20-29</c:v>
                </c:pt>
                <c:pt idx="4">
                  <c:v>30-39</c:v>
                </c:pt>
                <c:pt idx="5">
                  <c:v>40-49</c:v>
                </c:pt>
                <c:pt idx="6">
                  <c:v>50-59</c:v>
                </c:pt>
              </c:strCache>
            </c:strRef>
          </c:cat>
          <c:val>
            <c:numRef>
              <c:f>'Root Cause Analysis'!$BV$56:$BV$62</c:f>
              <c:numCache>
                <c:formatCode>General</c:formatCode>
                <c:ptCount val="7"/>
                <c:pt idx="0">
                  <c:v>2</c:v>
                </c:pt>
                <c:pt idx="1">
                  <c:v>3</c:v>
                </c:pt>
                <c:pt idx="2">
                  <c:v>2</c:v>
                </c:pt>
                <c:pt idx="3">
                  <c:v>1</c:v>
                </c:pt>
                <c:pt idx="4">
                  <c:v>1</c:v>
                </c:pt>
                <c:pt idx="5">
                  <c:v>0</c:v>
                </c:pt>
                <c:pt idx="6">
                  <c:v>0</c:v>
                </c:pt>
              </c:numCache>
            </c:numRef>
          </c:val>
          <c:extLst>
            <c:ext xmlns:c16="http://schemas.microsoft.com/office/drawing/2014/chart" uri="{C3380CC4-5D6E-409C-BE32-E72D297353CC}">
              <c16:uniqueId val="{00000002-492C-434F-8EDE-293840A60A2B}"/>
            </c:ext>
          </c:extLst>
        </c:ser>
        <c:ser>
          <c:idx val="3"/>
          <c:order val="3"/>
          <c:tx>
            <c:strRef>
              <c:f>'Root Cause Analysis'!$BW$55</c:f>
              <c:strCache>
                <c:ptCount val="1"/>
                <c:pt idx="0">
                  <c:v>Did Not Tag/Mark Defective Object/Condition</c:v>
                </c:pt>
              </c:strCache>
            </c:strRef>
          </c:tx>
          <c:spPr>
            <a:solidFill>
              <a:schemeClr val="accent4"/>
            </a:solidFill>
            <a:ln>
              <a:noFill/>
            </a:ln>
            <a:effectLst/>
          </c:spPr>
          <c:invertIfNegative val="0"/>
          <c:cat>
            <c:strRef>
              <c:f>'Root Cause Analysis'!$BS$56:$BS$62</c:f>
              <c:strCache>
                <c:ptCount val="7"/>
                <c:pt idx="0">
                  <c:v>&lt;1</c:v>
                </c:pt>
                <c:pt idx="1">
                  <c:v>1-9</c:v>
                </c:pt>
                <c:pt idx="2">
                  <c:v>10-19</c:v>
                </c:pt>
                <c:pt idx="3">
                  <c:v>20-29</c:v>
                </c:pt>
                <c:pt idx="4">
                  <c:v>30-39</c:v>
                </c:pt>
                <c:pt idx="5">
                  <c:v>40-49</c:v>
                </c:pt>
                <c:pt idx="6">
                  <c:v>50-59</c:v>
                </c:pt>
              </c:strCache>
            </c:strRef>
          </c:cat>
          <c:val>
            <c:numRef>
              <c:f>'Root Cause Analysis'!$BW$56:$BW$62</c:f>
              <c:numCache>
                <c:formatCode>General</c:formatCode>
                <c:ptCount val="7"/>
                <c:pt idx="0">
                  <c:v>2</c:v>
                </c:pt>
                <c:pt idx="1">
                  <c:v>3</c:v>
                </c:pt>
                <c:pt idx="2">
                  <c:v>2</c:v>
                </c:pt>
                <c:pt idx="3">
                  <c:v>1</c:v>
                </c:pt>
                <c:pt idx="4">
                  <c:v>0</c:v>
                </c:pt>
                <c:pt idx="5">
                  <c:v>0</c:v>
                </c:pt>
                <c:pt idx="6">
                  <c:v>0</c:v>
                </c:pt>
              </c:numCache>
            </c:numRef>
          </c:val>
          <c:extLst>
            <c:ext xmlns:c16="http://schemas.microsoft.com/office/drawing/2014/chart" uri="{C3380CC4-5D6E-409C-BE32-E72D297353CC}">
              <c16:uniqueId val="{00000003-492C-434F-8EDE-293840A60A2B}"/>
            </c:ext>
          </c:extLst>
        </c:ser>
        <c:ser>
          <c:idx val="4"/>
          <c:order val="4"/>
          <c:tx>
            <c:strRef>
              <c:f>'Root Cause Analysis'!$BX$55</c:f>
              <c:strCache>
                <c:ptCount val="1"/>
                <c:pt idx="0">
                  <c:v>Did Not Wear Adequate PPE</c:v>
                </c:pt>
              </c:strCache>
            </c:strRef>
          </c:tx>
          <c:spPr>
            <a:solidFill>
              <a:schemeClr val="accent5"/>
            </a:solidFill>
            <a:ln>
              <a:noFill/>
            </a:ln>
            <a:effectLst/>
          </c:spPr>
          <c:invertIfNegative val="0"/>
          <c:cat>
            <c:strRef>
              <c:f>'Root Cause Analysis'!$BS$56:$BS$62</c:f>
              <c:strCache>
                <c:ptCount val="7"/>
                <c:pt idx="0">
                  <c:v>&lt;1</c:v>
                </c:pt>
                <c:pt idx="1">
                  <c:v>1-9</c:v>
                </c:pt>
                <c:pt idx="2">
                  <c:v>10-19</c:v>
                </c:pt>
                <c:pt idx="3">
                  <c:v>20-29</c:v>
                </c:pt>
                <c:pt idx="4">
                  <c:v>30-39</c:v>
                </c:pt>
                <c:pt idx="5">
                  <c:v>40-49</c:v>
                </c:pt>
                <c:pt idx="6">
                  <c:v>50-59</c:v>
                </c:pt>
              </c:strCache>
            </c:strRef>
          </c:cat>
          <c:val>
            <c:numRef>
              <c:f>'Root Cause Analysis'!$BX$56:$BX$62</c:f>
              <c:numCache>
                <c:formatCode>General</c:formatCode>
                <c:ptCount val="7"/>
                <c:pt idx="0">
                  <c:v>0</c:v>
                </c:pt>
                <c:pt idx="1">
                  <c:v>1</c:v>
                </c:pt>
                <c:pt idx="2">
                  <c:v>3</c:v>
                </c:pt>
                <c:pt idx="3">
                  <c:v>1</c:v>
                </c:pt>
                <c:pt idx="4">
                  <c:v>0</c:v>
                </c:pt>
                <c:pt idx="5">
                  <c:v>1</c:v>
                </c:pt>
                <c:pt idx="6">
                  <c:v>1</c:v>
                </c:pt>
              </c:numCache>
            </c:numRef>
          </c:val>
          <c:extLst>
            <c:ext xmlns:c16="http://schemas.microsoft.com/office/drawing/2014/chart" uri="{C3380CC4-5D6E-409C-BE32-E72D297353CC}">
              <c16:uniqueId val="{00000004-492C-434F-8EDE-293840A60A2B}"/>
            </c:ext>
          </c:extLst>
        </c:ser>
        <c:ser>
          <c:idx val="5"/>
          <c:order val="5"/>
          <c:tx>
            <c:strRef>
              <c:f>'Root Cause Analysis'!$BY$55</c:f>
              <c:strCache>
                <c:ptCount val="1"/>
                <c:pt idx="0">
                  <c:v>Prevent Travel into Unsafe Area (Combined)</c:v>
                </c:pt>
              </c:strCache>
            </c:strRef>
          </c:tx>
          <c:spPr>
            <a:solidFill>
              <a:schemeClr val="accent6"/>
            </a:solidFill>
            <a:ln>
              <a:noFill/>
            </a:ln>
            <a:effectLst/>
          </c:spPr>
          <c:invertIfNegative val="0"/>
          <c:cat>
            <c:strRef>
              <c:f>'Root Cause Analysis'!$BS$56:$BS$62</c:f>
              <c:strCache>
                <c:ptCount val="7"/>
                <c:pt idx="0">
                  <c:v>&lt;1</c:v>
                </c:pt>
                <c:pt idx="1">
                  <c:v>1-9</c:v>
                </c:pt>
                <c:pt idx="2">
                  <c:v>10-19</c:v>
                </c:pt>
                <c:pt idx="3">
                  <c:v>20-29</c:v>
                </c:pt>
                <c:pt idx="4">
                  <c:v>30-39</c:v>
                </c:pt>
                <c:pt idx="5">
                  <c:v>40-49</c:v>
                </c:pt>
                <c:pt idx="6">
                  <c:v>50-59</c:v>
                </c:pt>
              </c:strCache>
            </c:strRef>
          </c:cat>
          <c:val>
            <c:numRef>
              <c:f>'Root Cause Analysis'!$BY$56:$BY$62</c:f>
              <c:numCache>
                <c:formatCode>General</c:formatCode>
                <c:ptCount val="7"/>
                <c:pt idx="0">
                  <c:v>3</c:v>
                </c:pt>
                <c:pt idx="1">
                  <c:v>2</c:v>
                </c:pt>
                <c:pt idx="2">
                  <c:v>1</c:v>
                </c:pt>
                <c:pt idx="3">
                  <c:v>2</c:v>
                </c:pt>
                <c:pt idx="4">
                  <c:v>0</c:v>
                </c:pt>
                <c:pt idx="5">
                  <c:v>0</c:v>
                </c:pt>
                <c:pt idx="6">
                  <c:v>0</c:v>
                </c:pt>
              </c:numCache>
            </c:numRef>
          </c:val>
          <c:extLst>
            <c:ext xmlns:c16="http://schemas.microsoft.com/office/drawing/2014/chart" uri="{C3380CC4-5D6E-409C-BE32-E72D297353CC}">
              <c16:uniqueId val="{00000005-492C-434F-8EDE-293840A60A2B}"/>
            </c:ext>
          </c:extLst>
        </c:ser>
        <c:dLbls>
          <c:showLegendKey val="0"/>
          <c:showVal val="0"/>
          <c:showCatName val="0"/>
          <c:showSerName val="0"/>
          <c:showPercent val="0"/>
          <c:showBubbleSize val="0"/>
        </c:dLbls>
        <c:gapWidth val="150"/>
        <c:axId val="1308237184"/>
        <c:axId val="1308257344"/>
      </c:barChart>
      <c:catAx>
        <c:axId val="1308237184"/>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r>
                  <a:rPr lang="en-US" sz="1800" dirty="0">
                    <a:latin typeface="+mj-lt"/>
                  </a:rPr>
                  <a:t>Total Experience (Years)</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crossAx val="1308257344"/>
        <c:crosses val="autoZero"/>
        <c:auto val="1"/>
        <c:lblAlgn val="ctr"/>
        <c:lblOffset val="100"/>
        <c:noMultiLvlLbl val="0"/>
      </c:catAx>
      <c:valAx>
        <c:axId val="1308257344"/>
        <c:scaling>
          <c:orientation val="minMax"/>
        </c:scaling>
        <c:delete val="0"/>
        <c:axPos val="l"/>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j-lt"/>
                    <a:ea typeface="+mn-ea"/>
                    <a:cs typeface="+mn-cs"/>
                  </a:defRPr>
                </a:pPr>
                <a:r>
                  <a:rPr lang="en-US" sz="1800" dirty="0">
                    <a:latin typeface="+mj-lt"/>
                  </a:rPr>
                  <a:t>Number of Fatalities</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crossAx val="1308237184"/>
        <c:crosses val="autoZero"/>
        <c:crossBetween val="between"/>
        <c:majorUnit val="1"/>
      </c:valAx>
      <c:spPr>
        <a:solidFill>
          <a:schemeClr val="bg1">
            <a:lumMod val="95000"/>
          </a:schemeClr>
        </a:solidFill>
        <a:ln>
          <a:solidFill>
            <a:schemeClr val="bg1">
              <a:lumMod val="75000"/>
            </a:schemeClr>
          </a:solidFill>
        </a:ln>
        <a:effectLst/>
      </c:spPr>
    </c:plotArea>
    <c:legend>
      <c:legendPos val="b"/>
      <c:layout>
        <c:manualLayout>
          <c:xMode val="edge"/>
          <c:yMode val="edge"/>
          <c:x val="0.58953266176923402"/>
          <c:y val="4.0601356336756197E-2"/>
          <c:w val="0.3885323538468306"/>
          <c:h val="0.3009399456921840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870901434914002E-2"/>
          <c:y val="3.3587786259541987E-2"/>
          <c:w val="0.92749735481628748"/>
          <c:h val="0.82597439442207132"/>
        </c:manualLayout>
      </c:layout>
      <c:barChart>
        <c:barDir val="col"/>
        <c:grouping val="clustered"/>
        <c:varyColors val="0"/>
        <c:ser>
          <c:idx val="1"/>
          <c:order val="1"/>
          <c:tx>
            <c:strRef>
              <c:f>'Root Cause Analysis'!$BU$55</c:f>
              <c:strCache>
                <c:ptCount val="1"/>
                <c:pt idx="0">
                  <c:v>No Proper Task Training</c:v>
                </c:pt>
              </c:strCache>
            </c:strRef>
          </c:tx>
          <c:spPr>
            <a:solidFill>
              <a:schemeClr val="accent2"/>
            </a:solidFill>
            <a:ln>
              <a:noFill/>
            </a:ln>
            <a:effectLst/>
          </c:spPr>
          <c:invertIfNegative val="0"/>
          <c:cat>
            <c:strRef>
              <c:f>'Root Cause Analysis'!$BS$56:$BS$62</c:f>
              <c:strCache>
                <c:ptCount val="7"/>
                <c:pt idx="0">
                  <c:v>&lt;1</c:v>
                </c:pt>
                <c:pt idx="1">
                  <c:v>1-9</c:v>
                </c:pt>
                <c:pt idx="2">
                  <c:v>10-19</c:v>
                </c:pt>
                <c:pt idx="3">
                  <c:v>20-29</c:v>
                </c:pt>
                <c:pt idx="4">
                  <c:v>30-39</c:v>
                </c:pt>
                <c:pt idx="5">
                  <c:v>40-49</c:v>
                </c:pt>
                <c:pt idx="6">
                  <c:v>50-59</c:v>
                </c:pt>
              </c:strCache>
            </c:strRef>
          </c:cat>
          <c:val>
            <c:numRef>
              <c:f>'Root Cause Analysis'!$BU$56:$BU$62</c:f>
              <c:numCache>
                <c:formatCode>General</c:formatCode>
                <c:ptCount val="7"/>
                <c:pt idx="0">
                  <c:v>4</c:v>
                </c:pt>
                <c:pt idx="1">
                  <c:v>3</c:v>
                </c:pt>
                <c:pt idx="2">
                  <c:v>0</c:v>
                </c:pt>
                <c:pt idx="3">
                  <c:v>1</c:v>
                </c:pt>
                <c:pt idx="4">
                  <c:v>1</c:v>
                </c:pt>
                <c:pt idx="5">
                  <c:v>0</c:v>
                </c:pt>
                <c:pt idx="6">
                  <c:v>0</c:v>
                </c:pt>
              </c:numCache>
            </c:numRef>
          </c:val>
          <c:extLst>
            <c:ext xmlns:c16="http://schemas.microsoft.com/office/drawing/2014/chart" uri="{C3380CC4-5D6E-409C-BE32-E72D297353CC}">
              <c16:uniqueId val="{00000000-0493-43F0-9F0D-39DC567449ED}"/>
            </c:ext>
          </c:extLst>
        </c:ser>
        <c:ser>
          <c:idx val="2"/>
          <c:order val="2"/>
          <c:tx>
            <c:strRef>
              <c:f>'Root Cause Analysis'!$BV$55</c:f>
              <c:strCache>
                <c:ptCount val="1"/>
                <c:pt idx="0">
                  <c:v>Did Not Block Object From Hazardous Motion</c:v>
                </c:pt>
              </c:strCache>
            </c:strRef>
          </c:tx>
          <c:spPr>
            <a:solidFill>
              <a:schemeClr val="accent3"/>
            </a:solidFill>
            <a:ln>
              <a:noFill/>
            </a:ln>
            <a:effectLst/>
          </c:spPr>
          <c:invertIfNegative val="0"/>
          <c:cat>
            <c:strRef>
              <c:f>'Root Cause Analysis'!$BS$56:$BS$62</c:f>
              <c:strCache>
                <c:ptCount val="7"/>
                <c:pt idx="0">
                  <c:v>&lt;1</c:v>
                </c:pt>
                <c:pt idx="1">
                  <c:v>1-9</c:v>
                </c:pt>
                <c:pt idx="2">
                  <c:v>10-19</c:v>
                </c:pt>
                <c:pt idx="3">
                  <c:v>20-29</c:v>
                </c:pt>
                <c:pt idx="4">
                  <c:v>30-39</c:v>
                </c:pt>
                <c:pt idx="5">
                  <c:v>40-49</c:v>
                </c:pt>
                <c:pt idx="6">
                  <c:v>50-59</c:v>
                </c:pt>
              </c:strCache>
            </c:strRef>
          </c:cat>
          <c:val>
            <c:numRef>
              <c:f>'Root Cause Analysis'!$BV$56:$BV$62</c:f>
              <c:numCache>
                <c:formatCode>General</c:formatCode>
                <c:ptCount val="7"/>
                <c:pt idx="0">
                  <c:v>2</c:v>
                </c:pt>
                <c:pt idx="1">
                  <c:v>3</c:v>
                </c:pt>
                <c:pt idx="2">
                  <c:v>2</c:v>
                </c:pt>
                <c:pt idx="3">
                  <c:v>1</c:v>
                </c:pt>
                <c:pt idx="4">
                  <c:v>1</c:v>
                </c:pt>
                <c:pt idx="5">
                  <c:v>0</c:v>
                </c:pt>
                <c:pt idx="6">
                  <c:v>0</c:v>
                </c:pt>
              </c:numCache>
            </c:numRef>
          </c:val>
          <c:extLst>
            <c:ext xmlns:c16="http://schemas.microsoft.com/office/drawing/2014/chart" uri="{C3380CC4-5D6E-409C-BE32-E72D297353CC}">
              <c16:uniqueId val="{00000001-0493-43F0-9F0D-39DC567449ED}"/>
            </c:ext>
          </c:extLst>
        </c:ser>
        <c:ser>
          <c:idx val="5"/>
          <c:order val="5"/>
          <c:tx>
            <c:strRef>
              <c:f>'Root Cause Analysis'!$BY$55</c:f>
              <c:strCache>
                <c:ptCount val="1"/>
                <c:pt idx="0">
                  <c:v>Prevent Travel into Unsafe Area (Combined)</c:v>
                </c:pt>
              </c:strCache>
              <c:extLst xmlns:c15="http://schemas.microsoft.com/office/drawing/2012/chart"/>
            </c:strRef>
          </c:tx>
          <c:spPr>
            <a:solidFill>
              <a:schemeClr val="accent6"/>
            </a:solidFill>
            <a:ln>
              <a:noFill/>
            </a:ln>
            <a:effectLst/>
          </c:spPr>
          <c:invertIfNegative val="0"/>
          <c:cat>
            <c:strRef>
              <c:f>'Root Cause Analysis'!$BS$56:$BS$62</c:f>
              <c:strCache>
                <c:ptCount val="7"/>
                <c:pt idx="0">
                  <c:v>&lt;1</c:v>
                </c:pt>
                <c:pt idx="1">
                  <c:v>1-9</c:v>
                </c:pt>
                <c:pt idx="2">
                  <c:v>10-19</c:v>
                </c:pt>
                <c:pt idx="3">
                  <c:v>20-29</c:v>
                </c:pt>
                <c:pt idx="4">
                  <c:v>30-39</c:v>
                </c:pt>
                <c:pt idx="5">
                  <c:v>40-49</c:v>
                </c:pt>
                <c:pt idx="6">
                  <c:v>50-59</c:v>
                </c:pt>
              </c:strCache>
              <c:extLst xmlns:c15="http://schemas.microsoft.com/office/drawing/2012/chart"/>
            </c:strRef>
          </c:cat>
          <c:val>
            <c:numRef>
              <c:f>'Root Cause Analysis'!$BY$56:$BY$62</c:f>
              <c:numCache>
                <c:formatCode>General</c:formatCode>
                <c:ptCount val="7"/>
                <c:pt idx="0">
                  <c:v>3</c:v>
                </c:pt>
                <c:pt idx="1">
                  <c:v>2</c:v>
                </c:pt>
                <c:pt idx="2">
                  <c:v>1</c:v>
                </c:pt>
                <c:pt idx="3">
                  <c:v>2</c:v>
                </c:pt>
                <c:pt idx="4">
                  <c:v>0</c:v>
                </c:pt>
                <c:pt idx="5">
                  <c:v>0</c:v>
                </c:pt>
                <c:pt idx="6">
                  <c:v>0</c:v>
                </c:pt>
              </c:numCache>
              <c:extLst xmlns:c15="http://schemas.microsoft.com/office/drawing/2012/chart"/>
            </c:numRef>
          </c:val>
          <c:extLst xmlns:c15="http://schemas.microsoft.com/office/drawing/2012/chart">
            <c:ext xmlns:c16="http://schemas.microsoft.com/office/drawing/2014/chart" uri="{C3380CC4-5D6E-409C-BE32-E72D297353CC}">
              <c16:uniqueId val="{00000006-0493-43F0-9F0D-39DC567449ED}"/>
            </c:ext>
          </c:extLst>
        </c:ser>
        <c:ser>
          <c:idx val="6"/>
          <c:order val="6"/>
          <c:tx>
            <c:strRef>
              <c:f>'Root Cause Analysis'!$BZ$55</c:f>
              <c:strCache>
                <c:ptCount val="1"/>
                <c:pt idx="0">
                  <c:v>Total</c:v>
                </c:pt>
              </c:strCache>
            </c:strRef>
          </c:tx>
          <c:spPr>
            <a:solidFill>
              <a:schemeClr val="tx1"/>
            </a:solidFill>
            <a:ln>
              <a:noFill/>
            </a:ln>
            <a:effectLst/>
          </c:spPr>
          <c:invertIfNegative val="0"/>
          <c:cat>
            <c:strRef>
              <c:f>'Root Cause Analysis'!$BS$56:$BS$62</c:f>
              <c:strCache>
                <c:ptCount val="7"/>
                <c:pt idx="0">
                  <c:v>&lt;1</c:v>
                </c:pt>
                <c:pt idx="1">
                  <c:v>1-9</c:v>
                </c:pt>
                <c:pt idx="2">
                  <c:v>10-19</c:v>
                </c:pt>
                <c:pt idx="3">
                  <c:v>20-29</c:v>
                </c:pt>
                <c:pt idx="4">
                  <c:v>30-39</c:v>
                </c:pt>
                <c:pt idx="5">
                  <c:v>40-49</c:v>
                </c:pt>
                <c:pt idx="6">
                  <c:v>50-59</c:v>
                </c:pt>
              </c:strCache>
            </c:strRef>
          </c:cat>
          <c:val>
            <c:numRef>
              <c:f>'Root Cause Analysis'!$BZ$56:$BZ$62</c:f>
              <c:numCache>
                <c:formatCode>General</c:formatCode>
                <c:ptCount val="7"/>
                <c:pt idx="0">
                  <c:v>7</c:v>
                </c:pt>
                <c:pt idx="1">
                  <c:v>13</c:v>
                </c:pt>
                <c:pt idx="2">
                  <c:v>12</c:v>
                </c:pt>
                <c:pt idx="3">
                  <c:v>5</c:v>
                </c:pt>
                <c:pt idx="4">
                  <c:v>1</c:v>
                </c:pt>
                <c:pt idx="5">
                  <c:v>1</c:v>
                </c:pt>
                <c:pt idx="6">
                  <c:v>1</c:v>
                </c:pt>
              </c:numCache>
            </c:numRef>
          </c:val>
          <c:extLst>
            <c:ext xmlns:c16="http://schemas.microsoft.com/office/drawing/2014/chart" uri="{C3380CC4-5D6E-409C-BE32-E72D297353CC}">
              <c16:uniqueId val="{00000002-0493-43F0-9F0D-39DC567449ED}"/>
            </c:ext>
          </c:extLst>
        </c:ser>
        <c:dLbls>
          <c:showLegendKey val="0"/>
          <c:showVal val="0"/>
          <c:showCatName val="0"/>
          <c:showSerName val="0"/>
          <c:showPercent val="0"/>
          <c:showBubbleSize val="0"/>
        </c:dLbls>
        <c:gapWidth val="150"/>
        <c:axId val="1308237184"/>
        <c:axId val="1308257344"/>
        <c:extLst>
          <c:ext xmlns:c15="http://schemas.microsoft.com/office/drawing/2012/chart" uri="{02D57815-91ED-43cb-92C2-25804820EDAC}">
            <c15:filteredBarSeries>
              <c15:ser>
                <c:idx val="0"/>
                <c:order val="0"/>
                <c:tx>
                  <c:strRef>
                    <c:extLst>
                      <c:ext uri="{02D57815-91ED-43cb-92C2-25804820EDAC}">
                        <c15:formulaRef>
                          <c15:sqref>'Root Cause Analysis'!$BT$55</c15:sqref>
                        </c15:formulaRef>
                      </c:ext>
                    </c:extLst>
                    <c:strCache>
                      <c:ptCount val="1"/>
                      <c:pt idx="0">
                        <c:v>Inadquate Examination</c:v>
                      </c:pt>
                    </c:strCache>
                  </c:strRef>
                </c:tx>
                <c:spPr>
                  <a:solidFill>
                    <a:schemeClr val="accent1"/>
                  </a:solidFill>
                  <a:ln>
                    <a:noFill/>
                  </a:ln>
                  <a:effectLst/>
                </c:spPr>
                <c:invertIfNegative val="0"/>
                <c:cat>
                  <c:strRef>
                    <c:extLst>
                      <c:ext uri="{02D57815-91ED-43cb-92C2-25804820EDAC}">
                        <c15:formulaRef>
                          <c15:sqref>'Root Cause Analysis'!$BS$56:$BS$62</c15:sqref>
                        </c15:formulaRef>
                      </c:ext>
                    </c:extLst>
                    <c:strCache>
                      <c:ptCount val="7"/>
                      <c:pt idx="0">
                        <c:v>&lt;1</c:v>
                      </c:pt>
                      <c:pt idx="1">
                        <c:v>1-9</c:v>
                      </c:pt>
                      <c:pt idx="2">
                        <c:v>10-19</c:v>
                      </c:pt>
                      <c:pt idx="3">
                        <c:v>20-29</c:v>
                      </c:pt>
                      <c:pt idx="4">
                        <c:v>30-39</c:v>
                      </c:pt>
                      <c:pt idx="5">
                        <c:v>40-49</c:v>
                      </c:pt>
                      <c:pt idx="6">
                        <c:v>50-59</c:v>
                      </c:pt>
                    </c:strCache>
                  </c:strRef>
                </c:cat>
                <c:val>
                  <c:numRef>
                    <c:extLst>
                      <c:ext uri="{02D57815-91ED-43cb-92C2-25804820EDAC}">
                        <c15:formulaRef>
                          <c15:sqref>'Root Cause Analysis'!$BT$56:$BT$62</c15:sqref>
                        </c15:formulaRef>
                      </c:ext>
                    </c:extLst>
                    <c:numCache>
                      <c:formatCode>General</c:formatCode>
                      <c:ptCount val="7"/>
                      <c:pt idx="0">
                        <c:v>2</c:v>
                      </c:pt>
                      <c:pt idx="1">
                        <c:v>4</c:v>
                      </c:pt>
                      <c:pt idx="2">
                        <c:v>4</c:v>
                      </c:pt>
                      <c:pt idx="3">
                        <c:v>1</c:v>
                      </c:pt>
                      <c:pt idx="4">
                        <c:v>0</c:v>
                      </c:pt>
                      <c:pt idx="5">
                        <c:v>1</c:v>
                      </c:pt>
                      <c:pt idx="6">
                        <c:v>1</c:v>
                      </c:pt>
                    </c:numCache>
                  </c:numRef>
                </c:val>
                <c:extLst>
                  <c:ext xmlns:c16="http://schemas.microsoft.com/office/drawing/2014/chart" uri="{C3380CC4-5D6E-409C-BE32-E72D297353CC}">
                    <c16:uniqueId val="{00000003-0493-43F0-9F0D-39DC567449ED}"/>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'Root Cause Analysis'!$BW$55</c15:sqref>
                        </c15:formulaRef>
                      </c:ext>
                    </c:extLst>
                    <c:strCache>
                      <c:ptCount val="1"/>
                      <c:pt idx="0">
                        <c:v>Did Not Tag/Mark Defective Object/Condition</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'Root Cause Analysis'!$BS$56:$BS$62</c15:sqref>
                        </c15:formulaRef>
                      </c:ext>
                    </c:extLst>
                    <c:strCache>
                      <c:ptCount val="7"/>
                      <c:pt idx="0">
                        <c:v>&lt;1</c:v>
                      </c:pt>
                      <c:pt idx="1">
                        <c:v>1-9</c:v>
                      </c:pt>
                      <c:pt idx="2">
                        <c:v>10-19</c:v>
                      </c:pt>
                      <c:pt idx="3">
                        <c:v>20-29</c:v>
                      </c:pt>
                      <c:pt idx="4">
                        <c:v>30-39</c:v>
                      </c:pt>
                      <c:pt idx="5">
                        <c:v>40-49</c:v>
                      </c:pt>
                      <c:pt idx="6">
                        <c:v>50-59</c:v>
                      </c:pt>
                    </c:strCache>
                  </c:strRef>
                </c:cat>
                <c:val>
                  <c:numRef>
                    <c:extLst xmlns:c15="http://schemas.microsoft.com/office/drawing/2012/chart">
                      <c:ext xmlns:c15="http://schemas.microsoft.com/office/drawing/2012/chart" uri="{02D57815-91ED-43cb-92C2-25804820EDAC}">
                        <c15:formulaRef>
                          <c15:sqref>'Root Cause Analysis'!$BW$56:$BW$62</c15:sqref>
                        </c15:formulaRef>
                      </c:ext>
                    </c:extLst>
                    <c:numCache>
                      <c:formatCode>General</c:formatCode>
                      <c:ptCount val="7"/>
                      <c:pt idx="0">
                        <c:v>2</c:v>
                      </c:pt>
                      <c:pt idx="1">
                        <c:v>3</c:v>
                      </c:pt>
                      <c:pt idx="2">
                        <c:v>2</c:v>
                      </c:pt>
                      <c:pt idx="3">
                        <c:v>1</c:v>
                      </c:pt>
                      <c:pt idx="4">
                        <c:v>0</c:v>
                      </c:pt>
                      <c:pt idx="5">
                        <c:v>0</c:v>
                      </c:pt>
                      <c:pt idx="6">
                        <c:v>0</c:v>
                      </c:pt>
                    </c:numCache>
                  </c:numRef>
                </c:val>
                <c:extLst xmlns:c15="http://schemas.microsoft.com/office/drawing/2012/chart">
                  <c:ext xmlns:c16="http://schemas.microsoft.com/office/drawing/2014/chart" uri="{C3380CC4-5D6E-409C-BE32-E72D297353CC}">
                    <c16:uniqueId val="{00000004-0493-43F0-9F0D-39DC567449ED}"/>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'Root Cause Analysis'!$BX$55</c15:sqref>
                        </c15:formulaRef>
                      </c:ext>
                    </c:extLst>
                    <c:strCache>
                      <c:ptCount val="1"/>
                      <c:pt idx="0">
                        <c:v>Did Not Wear Adequate PPE</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'Root Cause Analysis'!$BS$56:$BS$62</c15:sqref>
                        </c15:formulaRef>
                      </c:ext>
                    </c:extLst>
                    <c:strCache>
                      <c:ptCount val="7"/>
                      <c:pt idx="0">
                        <c:v>&lt;1</c:v>
                      </c:pt>
                      <c:pt idx="1">
                        <c:v>1-9</c:v>
                      </c:pt>
                      <c:pt idx="2">
                        <c:v>10-19</c:v>
                      </c:pt>
                      <c:pt idx="3">
                        <c:v>20-29</c:v>
                      </c:pt>
                      <c:pt idx="4">
                        <c:v>30-39</c:v>
                      </c:pt>
                      <c:pt idx="5">
                        <c:v>40-49</c:v>
                      </c:pt>
                      <c:pt idx="6">
                        <c:v>50-59</c:v>
                      </c:pt>
                    </c:strCache>
                  </c:strRef>
                </c:cat>
                <c:val>
                  <c:numRef>
                    <c:extLst xmlns:c15="http://schemas.microsoft.com/office/drawing/2012/chart">
                      <c:ext xmlns:c15="http://schemas.microsoft.com/office/drawing/2012/chart" uri="{02D57815-91ED-43cb-92C2-25804820EDAC}">
                        <c15:formulaRef>
                          <c15:sqref>'Root Cause Analysis'!$BX$56:$BX$62</c15:sqref>
                        </c15:formulaRef>
                      </c:ext>
                    </c:extLst>
                    <c:numCache>
                      <c:formatCode>General</c:formatCode>
                      <c:ptCount val="7"/>
                      <c:pt idx="0">
                        <c:v>0</c:v>
                      </c:pt>
                      <c:pt idx="1">
                        <c:v>1</c:v>
                      </c:pt>
                      <c:pt idx="2">
                        <c:v>3</c:v>
                      </c:pt>
                      <c:pt idx="3">
                        <c:v>1</c:v>
                      </c:pt>
                      <c:pt idx="4">
                        <c:v>0</c:v>
                      </c:pt>
                      <c:pt idx="5">
                        <c:v>1</c:v>
                      </c:pt>
                      <c:pt idx="6">
                        <c:v>1</c:v>
                      </c:pt>
                    </c:numCache>
                  </c:numRef>
                </c:val>
                <c:extLst xmlns:c15="http://schemas.microsoft.com/office/drawing/2012/chart">
                  <c:ext xmlns:c16="http://schemas.microsoft.com/office/drawing/2014/chart" uri="{C3380CC4-5D6E-409C-BE32-E72D297353CC}">
                    <c16:uniqueId val="{00000005-0493-43F0-9F0D-39DC567449ED}"/>
                  </c:ext>
                </c:extLst>
              </c15:ser>
            </c15:filteredBarSeries>
          </c:ext>
        </c:extLst>
      </c:barChart>
      <c:catAx>
        <c:axId val="1308237184"/>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r>
                  <a:rPr lang="en-US" sz="1800" dirty="0">
                    <a:latin typeface="+mj-lt"/>
                  </a:rPr>
                  <a:t>Total Experience</a:t>
                </a:r>
                <a:r>
                  <a:rPr lang="en-US" sz="1800" baseline="0" dirty="0">
                    <a:latin typeface="+mj-lt"/>
                  </a:rPr>
                  <a:t> (Years)</a:t>
                </a:r>
                <a:endParaRPr lang="en-US" sz="1800" dirty="0">
                  <a:latin typeface="+mj-lt"/>
                </a:endParaRP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crossAx val="1308257344"/>
        <c:crosses val="autoZero"/>
        <c:auto val="1"/>
        <c:lblAlgn val="ctr"/>
        <c:lblOffset val="100"/>
        <c:noMultiLvlLbl val="0"/>
      </c:catAx>
      <c:valAx>
        <c:axId val="1308257344"/>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r>
                  <a:rPr lang="en-US" sz="1800" dirty="0">
                    <a:latin typeface="+mj-lt"/>
                  </a:rPr>
                  <a:t>Number of Fatalities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crossAx val="1308237184"/>
        <c:crosses val="autoZero"/>
        <c:crossBetween val="between"/>
        <c:majorUnit val="1"/>
      </c:valAx>
      <c:spPr>
        <a:solidFill>
          <a:schemeClr val="bg1">
            <a:lumMod val="95000"/>
          </a:schemeClr>
        </a:solidFill>
        <a:ln>
          <a:solidFill>
            <a:schemeClr val="bg1">
              <a:lumMod val="75000"/>
            </a:schemeClr>
          </a:solidFill>
        </a:ln>
        <a:effectLst/>
      </c:spPr>
    </c:plotArea>
    <c:legend>
      <c:legendPos val="b"/>
      <c:layout>
        <c:manualLayout>
          <c:xMode val="edge"/>
          <c:yMode val="edge"/>
          <c:x val="0.5906469953968233"/>
          <c:y val="4.5623065069747074E-2"/>
          <c:w val="0.38477839462903335"/>
          <c:h val="0.4503214255329410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099532873585971E-2"/>
          <c:y val="3.3587789568829712E-2"/>
          <c:w val="0.92749735481628748"/>
          <c:h val="0.82597439442207132"/>
        </c:manualLayout>
      </c:layout>
      <c:barChart>
        <c:barDir val="col"/>
        <c:grouping val="clustered"/>
        <c:varyColors val="0"/>
        <c:ser>
          <c:idx val="4"/>
          <c:order val="4"/>
          <c:tx>
            <c:strRef>
              <c:f>'Root Cause Analysis'!$BX$55</c:f>
              <c:strCache>
                <c:ptCount val="1"/>
                <c:pt idx="0">
                  <c:v>Did Not Wear Adequate PPE</c:v>
                </c:pt>
              </c:strCache>
              <c:extLst xmlns:c15="http://schemas.microsoft.com/office/drawing/2012/chart"/>
            </c:strRef>
          </c:tx>
          <c:spPr>
            <a:solidFill>
              <a:schemeClr val="accent5"/>
            </a:solidFill>
            <a:ln>
              <a:noFill/>
            </a:ln>
            <a:effectLst/>
          </c:spPr>
          <c:invertIfNegative val="0"/>
          <c:cat>
            <c:strRef>
              <c:f>'Root Cause Analysis'!$BS$56:$BS$62</c:f>
              <c:strCache>
                <c:ptCount val="7"/>
                <c:pt idx="0">
                  <c:v>&lt;1</c:v>
                </c:pt>
                <c:pt idx="1">
                  <c:v>1-9</c:v>
                </c:pt>
                <c:pt idx="2">
                  <c:v>10-19</c:v>
                </c:pt>
                <c:pt idx="3">
                  <c:v>20-29</c:v>
                </c:pt>
                <c:pt idx="4">
                  <c:v>30-39</c:v>
                </c:pt>
                <c:pt idx="5">
                  <c:v>40-49</c:v>
                </c:pt>
                <c:pt idx="6">
                  <c:v>50-59</c:v>
                </c:pt>
              </c:strCache>
              <c:extLst xmlns:c15="http://schemas.microsoft.com/office/drawing/2012/chart"/>
            </c:strRef>
          </c:cat>
          <c:val>
            <c:numRef>
              <c:f>'Root Cause Analysis'!$BX$56:$BX$62</c:f>
              <c:numCache>
                <c:formatCode>General</c:formatCode>
                <c:ptCount val="7"/>
                <c:pt idx="0">
                  <c:v>0</c:v>
                </c:pt>
                <c:pt idx="1">
                  <c:v>1</c:v>
                </c:pt>
                <c:pt idx="2">
                  <c:v>3</c:v>
                </c:pt>
                <c:pt idx="3">
                  <c:v>1</c:v>
                </c:pt>
                <c:pt idx="4">
                  <c:v>0</c:v>
                </c:pt>
                <c:pt idx="5">
                  <c:v>1</c:v>
                </c:pt>
                <c:pt idx="6">
                  <c:v>1</c:v>
                </c:pt>
              </c:numCache>
              <c:extLst xmlns:c15="http://schemas.microsoft.com/office/drawing/2012/chart"/>
            </c:numRef>
          </c:val>
          <c:extLst xmlns:c15="http://schemas.microsoft.com/office/drawing/2012/chart">
            <c:ext xmlns:c16="http://schemas.microsoft.com/office/drawing/2014/chart" uri="{C3380CC4-5D6E-409C-BE32-E72D297353CC}">
              <c16:uniqueId val="{00000005-0493-43F0-9F0D-39DC567449ED}"/>
            </c:ext>
          </c:extLst>
        </c:ser>
        <c:ser>
          <c:idx val="6"/>
          <c:order val="6"/>
          <c:tx>
            <c:strRef>
              <c:f>'Root Cause Analysis'!$BZ$55</c:f>
              <c:strCache>
                <c:ptCount val="1"/>
                <c:pt idx="0">
                  <c:v>Total</c:v>
                </c:pt>
              </c:strCache>
            </c:strRef>
          </c:tx>
          <c:spPr>
            <a:solidFill>
              <a:schemeClr val="tx1"/>
            </a:solidFill>
            <a:ln>
              <a:noFill/>
            </a:ln>
            <a:effectLst/>
          </c:spPr>
          <c:invertIfNegative val="0"/>
          <c:cat>
            <c:strRef>
              <c:f>'Root Cause Analysis'!$BS$56:$BS$62</c:f>
              <c:strCache>
                <c:ptCount val="7"/>
                <c:pt idx="0">
                  <c:v>&lt;1</c:v>
                </c:pt>
                <c:pt idx="1">
                  <c:v>1-9</c:v>
                </c:pt>
                <c:pt idx="2">
                  <c:v>10-19</c:v>
                </c:pt>
                <c:pt idx="3">
                  <c:v>20-29</c:v>
                </c:pt>
                <c:pt idx="4">
                  <c:v>30-39</c:v>
                </c:pt>
                <c:pt idx="5">
                  <c:v>40-49</c:v>
                </c:pt>
                <c:pt idx="6">
                  <c:v>50-59</c:v>
                </c:pt>
              </c:strCache>
            </c:strRef>
          </c:cat>
          <c:val>
            <c:numRef>
              <c:f>'Root Cause Analysis'!$BZ$56:$BZ$62</c:f>
              <c:numCache>
                <c:formatCode>General</c:formatCode>
                <c:ptCount val="7"/>
                <c:pt idx="0">
                  <c:v>7</c:v>
                </c:pt>
                <c:pt idx="1">
                  <c:v>13</c:v>
                </c:pt>
                <c:pt idx="2">
                  <c:v>12</c:v>
                </c:pt>
                <c:pt idx="3">
                  <c:v>5</c:v>
                </c:pt>
                <c:pt idx="4">
                  <c:v>1</c:v>
                </c:pt>
                <c:pt idx="5">
                  <c:v>1</c:v>
                </c:pt>
                <c:pt idx="6">
                  <c:v>1</c:v>
                </c:pt>
              </c:numCache>
            </c:numRef>
          </c:val>
          <c:extLst>
            <c:ext xmlns:c16="http://schemas.microsoft.com/office/drawing/2014/chart" uri="{C3380CC4-5D6E-409C-BE32-E72D297353CC}">
              <c16:uniqueId val="{00000002-0493-43F0-9F0D-39DC567449ED}"/>
            </c:ext>
          </c:extLst>
        </c:ser>
        <c:dLbls>
          <c:showLegendKey val="0"/>
          <c:showVal val="0"/>
          <c:showCatName val="0"/>
          <c:showSerName val="0"/>
          <c:showPercent val="0"/>
          <c:showBubbleSize val="0"/>
        </c:dLbls>
        <c:gapWidth val="150"/>
        <c:axId val="1308237184"/>
        <c:axId val="1308257344"/>
        <c:extLst>
          <c:ext xmlns:c15="http://schemas.microsoft.com/office/drawing/2012/chart" uri="{02D57815-91ED-43cb-92C2-25804820EDAC}">
            <c15:filteredBarSeries>
              <c15:ser>
                <c:idx val="0"/>
                <c:order val="0"/>
                <c:tx>
                  <c:strRef>
                    <c:extLst>
                      <c:ext uri="{02D57815-91ED-43cb-92C2-25804820EDAC}">
                        <c15:formulaRef>
                          <c15:sqref>'Root Cause Analysis'!$BT$55</c15:sqref>
                        </c15:formulaRef>
                      </c:ext>
                    </c:extLst>
                    <c:strCache>
                      <c:ptCount val="1"/>
                      <c:pt idx="0">
                        <c:v>Inadquate Examination</c:v>
                      </c:pt>
                    </c:strCache>
                  </c:strRef>
                </c:tx>
                <c:spPr>
                  <a:solidFill>
                    <a:schemeClr val="accent1"/>
                  </a:solidFill>
                  <a:ln>
                    <a:noFill/>
                  </a:ln>
                  <a:effectLst/>
                </c:spPr>
                <c:invertIfNegative val="0"/>
                <c:cat>
                  <c:strRef>
                    <c:extLst>
                      <c:ext uri="{02D57815-91ED-43cb-92C2-25804820EDAC}">
                        <c15:formulaRef>
                          <c15:sqref>'Root Cause Analysis'!$BS$56:$BS$62</c15:sqref>
                        </c15:formulaRef>
                      </c:ext>
                    </c:extLst>
                    <c:strCache>
                      <c:ptCount val="7"/>
                      <c:pt idx="0">
                        <c:v>&lt;1</c:v>
                      </c:pt>
                      <c:pt idx="1">
                        <c:v>1-9</c:v>
                      </c:pt>
                      <c:pt idx="2">
                        <c:v>10-19</c:v>
                      </c:pt>
                      <c:pt idx="3">
                        <c:v>20-29</c:v>
                      </c:pt>
                      <c:pt idx="4">
                        <c:v>30-39</c:v>
                      </c:pt>
                      <c:pt idx="5">
                        <c:v>40-49</c:v>
                      </c:pt>
                      <c:pt idx="6">
                        <c:v>50-59</c:v>
                      </c:pt>
                    </c:strCache>
                  </c:strRef>
                </c:cat>
                <c:val>
                  <c:numRef>
                    <c:extLst>
                      <c:ext uri="{02D57815-91ED-43cb-92C2-25804820EDAC}">
                        <c15:formulaRef>
                          <c15:sqref>'Root Cause Analysis'!$BT$56:$BT$62</c15:sqref>
                        </c15:formulaRef>
                      </c:ext>
                    </c:extLst>
                    <c:numCache>
                      <c:formatCode>General</c:formatCode>
                      <c:ptCount val="7"/>
                      <c:pt idx="0">
                        <c:v>2</c:v>
                      </c:pt>
                      <c:pt idx="1">
                        <c:v>4</c:v>
                      </c:pt>
                      <c:pt idx="2">
                        <c:v>4</c:v>
                      </c:pt>
                      <c:pt idx="3">
                        <c:v>1</c:v>
                      </c:pt>
                      <c:pt idx="4">
                        <c:v>0</c:v>
                      </c:pt>
                      <c:pt idx="5">
                        <c:v>1</c:v>
                      </c:pt>
                      <c:pt idx="6">
                        <c:v>1</c:v>
                      </c:pt>
                    </c:numCache>
                  </c:numRef>
                </c:val>
                <c:extLst>
                  <c:ext xmlns:c16="http://schemas.microsoft.com/office/drawing/2014/chart" uri="{C3380CC4-5D6E-409C-BE32-E72D297353CC}">
                    <c16:uniqueId val="{00000003-0493-43F0-9F0D-39DC567449ED}"/>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'Root Cause Analysis'!$BU$55</c15:sqref>
                        </c15:formulaRef>
                      </c:ext>
                    </c:extLst>
                    <c:strCache>
                      <c:ptCount val="1"/>
                      <c:pt idx="0">
                        <c:v>No Proper Task Training</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'Root Cause Analysis'!$BS$56:$BS$62</c15:sqref>
                        </c15:formulaRef>
                      </c:ext>
                    </c:extLst>
                    <c:strCache>
                      <c:ptCount val="7"/>
                      <c:pt idx="0">
                        <c:v>&lt;1</c:v>
                      </c:pt>
                      <c:pt idx="1">
                        <c:v>1-9</c:v>
                      </c:pt>
                      <c:pt idx="2">
                        <c:v>10-19</c:v>
                      </c:pt>
                      <c:pt idx="3">
                        <c:v>20-29</c:v>
                      </c:pt>
                      <c:pt idx="4">
                        <c:v>30-39</c:v>
                      </c:pt>
                      <c:pt idx="5">
                        <c:v>40-49</c:v>
                      </c:pt>
                      <c:pt idx="6">
                        <c:v>50-59</c:v>
                      </c:pt>
                    </c:strCache>
                  </c:strRef>
                </c:cat>
                <c:val>
                  <c:numRef>
                    <c:extLst xmlns:c15="http://schemas.microsoft.com/office/drawing/2012/chart">
                      <c:ext xmlns:c15="http://schemas.microsoft.com/office/drawing/2012/chart" uri="{02D57815-91ED-43cb-92C2-25804820EDAC}">
                        <c15:formulaRef>
                          <c15:sqref>'Root Cause Analysis'!$BU$56:$BU$62</c15:sqref>
                        </c15:formulaRef>
                      </c:ext>
                    </c:extLst>
                    <c:numCache>
                      <c:formatCode>General</c:formatCode>
                      <c:ptCount val="7"/>
                      <c:pt idx="0">
                        <c:v>4</c:v>
                      </c:pt>
                      <c:pt idx="1">
                        <c:v>3</c:v>
                      </c:pt>
                      <c:pt idx="2">
                        <c:v>0</c:v>
                      </c:pt>
                      <c:pt idx="3">
                        <c:v>1</c:v>
                      </c:pt>
                      <c:pt idx="4">
                        <c:v>1</c:v>
                      </c:pt>
                      <c:pt idx="5">
                        <c:v>0</c:v>
                      </c:pt>
                      <c:pt idx="6">
                        <c:v>0</c:v>
                      </c:pt>
                    </c:numCache>
                  </c:numRef>
                </c:val>
                <c:extLst xmlns:c15="http://schemas.microsoft.com/office/drawing/2012/chart">
                  <c:ext xmlns:c16="http://schemas.microsoft.com/office/drawing/2014/chart" uri="{C3380CC4-5D6E-409C-BE32-E72D297353CC}">
                    <c16:uniqueId val="{00000000-0493-43F0-9F0D-39DC567449ED}"/>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'Root Cause Analysis'!$BV$55</c15:sqref>
                        </c15:formulaRef>
                      </c:ext>
                    </c:extLst>
                    <c:strCache>
                      <c:ptCount val="1"/>
                      <c:pt idx="0">
                        <c:v>Did Not Block Object From Hazardous Motion</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'Root Cause Analysis'!$BS$56:$BS$62</c15:sqref>
                        </c15:formulaRef>
                      </c:ext>
                    </c:extLst>
                    <c:strCache>
                      <c:ptCount val="7"/>
                      <c:pt idx="0">
                        <c:v>&lt;1</c:v>
                      </c:pt>
                      <c:pt idx="1">
                        <c:v>1-9</c:v>
                      </c:pt>
                      <c:pt idx="2">
                        <c:v>10-19</c:v>
                      </c:pt>
                      <c:pt idx="3">
                        <c:v>20-29</c:v>
                      </c:pt>
                      <c:pt idx="4">
                        <c:v>30-39</c:v>
                      </c:pt>
                      <c:pt idx="5">
                        <c:v>40-49</c:v>
                      </c:pt>
                      <c:pt idx="6">
                        <c:v>50-59</c:v>
                      </c:pt>
                    </c:strCache>
                  </c:strRef>
                </c:cat>
                <c:val>
                  <c:numRef>
                    <c:extLst xmlns:c15="http://schemas.microsoft.com/office/drawing/2012/chart">
                      <c:ext xmlns:c15="http://schemas.microsoft.com/office/drawing/2012/chart" uri="{02D57815-91ED-43cb-92C2-25804820EDAC}">
                        <c15:formulaRef>
                          <c15:sqref>'Root Cause Analysis'!$BV$56:$BV$62</c15:sqref>
                        </c15:formulaRef>
                      </c:ext>
                    </c:extLst>
                    <c:numCache>
                      <c:formatCode>General</c:formatCode>
                      <c:ptCount val="7"/>
                      <c:pt idx="0">
                        <c:v>2</c:v>
                      </c:pt>
                      <c:pt idx="1">
                        <c:v>3</c:v>
                      </c:pt>
                      <c:pt idx="2">
                        <c:v>2</c:v>
                      </c:pt>
                      <c:pt idx="3">
                        <c:v>1</c:v>
                      </c:pt>
                      <c:pt idx="4">
                        <c:v>1</c:v>
                      </c:pt>
                      <c:pt idx="5">
                        <c:v>0</c:v>
                      </c:pt>
                      <c:pt idx="6">
                        <c:v>0</c:v>
                      </c:pt>
                    </c:numCache>
                  </c:numRef>
                </c:val>
                <c:extLst xmlns:c15="http://schemas.microsoft.com/office/drawing/2012/chart">
                  <c:ext xmlns:c16="http://schemas.microsoft.com/office/drawing/2014/chart" uri="{C3380CC4-5D6E-409C-BE32-E72D297353CC}">
                    <c16:uniqueId val="{00000001-0493-43F0-9F0D-39DC567449ED}"/>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'Root Cause Analysis'!$BW$55</c15:sqref>
                        </c15:formulaRef>
                      </c:ext>
                    </c:extLst>
                    <c:strCache>
                      <c:ptCount val="1"/>
                      <c:pt idx="0">
                        <c:v>Did Not Tag/Mark Defective Object/Condition</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'Root Cause Analysis'!$BS$56:$BS$62</c15:sqref>
                        </c15:formulaRef>
                      </c:ext>
                    </c:extLst>
                    <c:strCache>
                      <c:ptCount val="7"/>
                      <c:pt idx="0">
                        <c:v>&lt;1</c:v>
                      </c:pt>
                      <c:pt idx="1">
                        <c:v>1-9</c:v>
                      </c:pt>
                      <c:pt idx="2">
                        <c:v>10-19</c:v>
                      </c:pt>
                      <c:pt idx="3">
                        <c:v>20-29</c:v>
                      </c:pt>
                      <c:pt idx="4">
                        <c:v>30-39</c:v>
                      </c:pt>
                      <c:pt idx="5">
                        <c:v>40-49</c:v>
                      </c:pt>
                      <c:pt idx="6">
                        <c:v>50-59</c:v>
                      </c:pt>
                    </c:strCache>
                  </c:strRef>
                </c:cat>
                <c:val>
                  <c:numRef>
                    <c:extLst xmlns:c15="http://schemas.microsoft.com/office/drawing/2012/chart">
                      <c:ext xmlns:c15="http://schemas.microsoft.com/office/drawing/2012/chart" uri="{02D57815-91ED-43cb-92C2-25804820EDAC}">
                        <c15:formulaRef>
                          <c15:sqref>'Root Cause Analysis'!$BW$56:$BW$62</c15:sqref>
                        </c15:formulaRef>
                      </c:ext>
                    </c:extLst>
                    <c:numCache>
                      <c:formatCode>General</c:formatCode>
                      <c:ptCount val="7"/>
                      <c:pt idx="0">
                        <c:v>2</c:v>
                      </c:pt>
                      <c:pt idx="1">
                        <c:v>3</c:v>
                      </c:pt>
                      <c:pt idx="2">
                        <c:v>2</c:v>
                      </c:pt>
                      <c:pt idx="3">
                        <c:v>1</c:v>
                      </c:pt>
                      <c:pt idx="4">
                        <c:v>0</c:v>
                      </c:pt>
                      <c:pt idx="5">
                        <c:v>0</c:v>
                      </c:pt>
                      <c:pt idx="6">
                        <c:v>0</c:v>
                      </c:pt>
                    </c:numCache>
                  </c:numRef>
                </c:val>
                <c:extLst xmlns:c15="http://schemas.microsoft.com/office/drawing/2012/chart">
                  <c:ext xmlns:c16="http://schemas.microsoft.com/office/drawing/2014/chart" uri="{C3380CC4-5D6E-409C-BE32-E72D297353CC}">
                    <c16:uniqueId val="{00000004-0493-43F0-9F0D-39DC567449ED}"/>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'Root Cause Analysis'!$BY$55</c15:sqref>
                        </c15:formulaRef>
                      </c:ext>
                    </c:extLst>
                    <c:strCache>
                      <c:ptCount val="1"/>
                      <c:pt idx="0">
                        <c:v>Prevent Travel into Unsafe Area (Combined)</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'Root Cause Analysis'!$BS$56:$BS$62</c15:sqref>
                        </c15:formulaRef>
                      </c:ext>
                    </c:extLst>
                    <c:strCache>
                      <c:ptCount val="7"/>
                      <c:pt idx="0">
                        <c:v>&lt;1</c:v>
                      </c:pt>
                      <c:pt idx="1">
                        <c:v>1-9</c:v>
                      </c:pt>
                      <c:pt idx="2">
                        <c:v>10-19</c:v>
                      </c:pt>
                      <c:pt idx="3">
                        <c:v>20-29</c:v>
                      </c:pt>
                      <c:pt idx="4">
                        <c:v>30-39</c:v>
                      </c:pt>
                      <c:pt idx="5">
                        <c:v>40-49</c:v>
                      </c:pt>
                      <c:pt idx="6">
                        <c:v>50-59</c:v>
                      </c:pt>
                    </c:strCache>
                  </c:strRef>
                </c:cat>
                <c:val>
                  <c:numRef>
                    <c:extLst xmlns:c15="http://schemas.microsoft.com/office/drawing/2012/chart">
                      <c:ext xmlns:c15="http://schemas.microsoft.com/office/drawing/2012/chart" uri="{02D57815-91ED-43cb-92C2-25804820EDAC}">
                        <c15:formulaRef>
                          <c15:sqref>'Root Cause Analysis'!$BY$56:$BY$62</c15:sqref>
                        </c15:formulaRef>
                      </c:ext>
                    </c:extLst>
                    <c:numCache>
                      <c:formatCode>General</c:formatCode>
                      <c:ptCount val="7"/>
                      <c:pt idx="0">
                        <c:v>3</c:v>
                      </c:pt>
                      <c:pt idx="1">
                        <c:v>2</c:v>
                      </c:pt>
                      <c:pt idx="2">
                        <c:v>1</c:v>
                      </c:pt>
                      <c:pt idx="3">
                        <c:v>2</c:v>
                      </c:pt>
                      <c:pt idx="4">
                        <c:v>0</c:v>
                      </c:pt>
                      <c:pt idx="5">
                        <c:v>0</c:v>
                      </c:pt>
                      <c:pt idx="6">
                        <c:v>0</c:v>
                      </c:pt>
                    </c:numCache>
                  </c:numRef>
                </c:val>
                <c:extLst xmlns:c15="http://schemas.microsoft.com/office/drawing/2012/chart">
                  <c:ext xmlns:c16="http://schemas.microsoft.com/office/drawing/2014/chart" uri="{C3380CC4-5D6E-409C-BE32-E72D297353CC}">
                    <c16:uniqueId val="{00000006-0493-43F0-9F0D-39DC567449ED}"/>
                  </c:ext>
                </c:extLst>
              </c15:ser>
            </c15:filteredBarSeries>
          </c:ext>
        </c:extLst>
      </c:barChart>
      <c:catAx>
        <c:axId val="1308237184"/>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r>
                  <a:rPr lang="en-US" sz="1800" dirty="0">
                    <a:latin typeface="+mj-lt"/>
                  </a:rPr>
                  <a:t>Total Experience</a:t>
                </a:r>
                <a:r>
                  <a:rPr lang="en-US" sz="1800" baseline="0" dirty="0">
                    <a:latin typeface="+mj-lt"/>
                  </a:rPr>
                  <a:t> (Years)</a:t>
                </a:r>
                <a:endParaRPr lang="en-US" sz="1800" dirty="0">
                  <a:latin typeface="+mj-lt"/>
                </a:endParaRP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crossAx val="1308257344"/>
        <c:crosses val="autoZero"/>
        <c:auto val="1"/>
        <c:lblAlgn val="ctr"/>
        <c:lblOffset val="100"/>
        <c:noMultiLvlLbl val="0"/>
      </c:catAx>
      <c:valAx>
        <c:axId val="1308257344"/>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r>
                  <a:rPr lang="en-US" sz="1800" dirty="0">
                    <a:latin typeface="+mj-lt"/>
                  </a:rPr>
                  <a:t>Number of Fatalities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crossAx val="1308237184"/>
        <c:crosses val="autoZero"/>
        <c:crossBetween val="between"/>
        <c:majorUnit val="1"/>
      </c:valAx>
      <c:spPr>
        <a:solidFill>
          <a:schemeClr val="bg1">
            <a:lumMod val="95000"/>
          </a:schemeClr>
        </a:solidFill>
        <a:ln>
          <a:solidFill>
            <a:schemeClr val="bg1">
              <a:lumMod val="75000"/>
            </a:schemeClr>
          </a:solidFill>
        </a:ln>
        <a:effectLst/>
      </c:spPr>
    </c:plotArea>
    <c:legend>
      <c:legendPos val="b"/>
      <c:layout>
        <c:manualLayout>
          <c:xMode val="edge"/>
          <c:yMode val="edge"/>
          <c:x val="0.64747709708295831"/>
          <c:y val="4.5623065069747074E-2"/>
          <c:w val="0.32794829294289818"/>
          <c:h val="0.1750383255851256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672963839413168E-2"/>
          <c:y val="3.0052731663675586E-2"/>
          <c:w val="0.89403547289877672"/>
          <c:h val="0.83243281093536448"/>
        </c:manualLayout>
      </c:layout>
      <c:barChart>
        <c:barDir val="col"/>
        <c:grouping val="clustered"/>
        <c:varyColors val="0"/>
        <c:ser>
          <c:idx val="0"/>
          <c:order val="0"/>
          <c:tx>
            <c:v>Coal  Fatalities</c:v>
          </c:tx>
          <c:spPr>
            <a:solidFill>
              <a:schemeClr val="tx1"/>
            </a:solidFill>
            <a:ln>
              <a:solidFill>
                <a:schemeClr val="tx1"/>
              </a:solidFill>
            </a:ln>
            <a:effectLst/>
          </c:spPr>
          <c:invertIfNegative val="0"/>
          <c:cat>
            <c:numRef>
              <c:f>Graphs!$B$3:$L$3</c:f>
              <c:numCache>
                <c:formatCode>0</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Graphs!$B$18:$L$18</c:f>
              <c:numCache>
                <c:formatCode>General</c:formatCode>
                <c:ptCount val="11"/>
                <c:pt idx="0">
                  <c:v>19</c:v>
                </c:pt>
                <c:pt idx="1">
                  <c:v>16</c:v>
                </c:pt>
                <c:pt idx="2">
                  <c:v>11</c:v>
                </c:pt>
                <c:pt idx="3">
                  <c:v>8</c:v>
                </c:pt>
                <c:pt idx="4">
                  <c:v>15</c:v>
                </c:pt>
                <c:pt idx="5">
                  <c:v>12</c:v>
                </c:pt>
                <c:pt idx="6">
                  <c:v>13</c:v>
                </c:pt>
                <c:pt idx="7">
                  <c:v>5</c:v>
                </c:pt>
                <c:pt idx="8">
                  <c:v>11</c:v>
                </c:pt>
                <c:pt idx="9">
                  <c:v>11</c:v>
                </c:pt>
                <c:pt idx="10">
                  <c:v>9</c:v>
                </c:pt>
              </c:numCache>
            </c:numRef>
          </c:val>
          <c:extLst>
            <c:ext xmlns:c16="http://schemas.microsoft.com/office/drawing/2014/chart" uri="{C3380CC4-5D6E-409C-BE32-E72D297353CC}">
              <c16:uniqueId val="{00000000-3404-4FD5-8277-3AD1F8778C7F}"/>
            </c:ext>
          </c:extLst>
        </c:ser>
        <c:dLbls>
          <c:showLegendKey val="0"/>
          <c:showVal val="0"/>
          <c:showCatName val="0"/>
          <c:showSerName val="0"/>
          <c:showPercent val="0"/>
          <c:showBubbleSize val="0"/>
        </c:dLbls>
        <c:gapWidth val="150"/>
        <c:axId val="1334938096"/>
        <c:axId val="1334927536"/>
      </c:barChart>
      <c:lineChart>
        <c:grouping val="standard"/>
        <c:varyColors val="0"/>
        <c:ser>
          <c:idx val="1"/>
          <c:order val="1"/>
          <c:tx>
            <c:v>2013-2022 Average</c:v>
          </c:tx>
          <c:spPr>
            <a:ln w="28575" cap="rnd">
              <a:solidFill>
                <a:srgbClr val="FF0000"/>
              </a:solidFill>
              <a:prstDash val="lgDash"/>
              <a:round/>
            </a:ln>
            <a:effectLst/>
          </c:spPr>
          <c:marker>
            <c:symbol val="none"/>
          </c:marker>
          <c:cat>
            <c:numRef>
              <c:f>Graphs!$B$26:$L$26</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Graphs!$B$28:$L$28</c:f>
              <c:numCache>
                <c:formatCode>General</c:formatCode>
                <c:ptCount val="11"/>
                <c:pt idx="0">
                  <c:v>12.1</c:v>
                </c:pt>
                <c:pt idx="1">
                  <c:v>12.1</c:v>
                </c:pt>
                <c:pt idx="2">
                  <c:v>12.1</c:v>
                </c:pt>
                <c:pt idx="3">
                  <c:v>12.1</c:v>
                </c:pt>
                <c:pt idx="4">
                  <c:v>12.1</c:v>
                </c:pt>
                <c:pt idx="5">
                  <c:v>12.1</c:v>
                </c:pt>
                <c:pt idx="6">
                  <c:v>12.1</c:v>
                </c:pt>
                <c:pt idx="7">
                  <c:v>12.1</c:v>
                </c:pt>
                <c:pt idx="8">
                  <c:v>12.1</c:v>
                </c:pt>
                <c:pt idx="9">
                  <c:v>12.1</c:v>
                </c:pt>
                <c:pt idx="10">
                  <c:v>12.1</c:v>
                </c:pt>
              </c:numCache>
            </c:numRef>
          </c:val>
          <c:smooth val="0"/>
          <c:extLst>
            <c:ext xmlns:c16="http://schemas.microsoft.com/office/drawing/2014/chart" uri="{C3380CC4-5D6E-409C-BE32-E72D297353CC}">
              <c16:uniqueId val="{00000001-3404-4FD5-8277-3AD1F8778C7F}"/>
            </c:ext>
          </c:extLst>
        </c:ser>
        <c:dLbls>
          <c:showLegendKey val="0"/>
          <c:showVal val="0"/>
          <c:showCatName val="0"/>
          <c:showSerName val="0"/>
          <c:showPercent val="0"/>
          <c:showBubbleSize val="0"/>
        </c:dLbls>
        <c:marker val="1"/>
        <c:smooth val="0"/>
        <c:axId val="1334938096"/>
        <c:axId val="1334927536"/>
      </c:lineChart>
      <c:catAx>
        <c:axId val="1334938096"/>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j-lt"/>
                    <a:ea typeface="+mn-ea"/>
                    <a:cs typeface="+mn-cs"/>
                  </a:defRPr>
                </a:pPr>
                <a:r>
                  <a:rPr lang="en-US" sz="1800" b="1" dirty="0">
                    <a:latin typeface="+mj-lt"/>
                  </a:rPr>
                  <a:t>Year</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j-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crossAx val="1334927536"/>
        <c:crosses val="autoZero"/>
        <c:auto val="1"/>
        <c:lblAlgn val="ctr"/>
        <c:lblOffset val="100"/>
        <c:noMultiLvlLbl val="1"/>
      </c:catAx>
      <c:valAx>
        <c:axId val="1334927536"/>
        <c:scaling>
          <c:orientation val="minMax"/>
        </c:scaling>
        <c:delete val="0"/>
        <c:axPos val="l"/>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j-lt"/>
                    <a:ea typeface="+mn-ea"/>
                    <a:cs typeface="+mn-cs"/>
                  </a:defRPr>
                </a:pPr>
                <a:r>
                  <a:rPr lang="en-US" sz="1800" b="1" dirty="0">
                    <a:latin typeface="+mj-lt"/>
                  </a:rPr>
                  <a:t>Number</a:t>
                </a:r>
                <a:r>
                  <a:rPr lang="en-US" sz="1800" b="1" baseline="0" dirty="0">
                    <a:latin typeface="+mj-lt"/>
                  </a:rPr>
                  <a:t> of </a:t>
                </a:r>
                <a:r>
                  <a:rPr lang="en-US" sz="1800" b="1" dirty="0">
                    <a:latin typeface="+mj-lt"/>
                  </a:rPr>
                  <a:t>Fatalities</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crossAx val="1334938096"/>
        <c:crosses val="autoZero"/>
        <c:crossBetween val="between"/>
      </c:valAx>
      <c:spPr>
        <a:solidFill>
          <a:schemeClr val="bg1">
            <a:lumMod val="95000"/>
          </a:schemeClr>
        </a:solidFill>
        <a:ln>
          <a:solidFill>
            <a:schemeClr val="bg1">
              <a:lumMod val="75000"/>
            </a:schemeClr>
          </a:solidFill>
        </a:ln>
        <a:effectLst/>
      </c:spPr>
    </c:plotArea>
    <c:legend>
      <c:legendPos val="r"/>
      <c:layout>
        <c:manualLayout>
          <c:xMode val="edge"/>
          <c:yMode val="edge"/>
          <c:x val="0.69556883880921527"/>
          <c:y val="4.7587614247481265E-2"/>
          <c:w val="0.27114752281312454"/>
          <c:h val="0.1794152454253257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BB9-4E2E-9533-580590FD19E6}"/>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FBB9-4E2E-9533-580590FD19E6}"/>
              </c:ext>
            </c:extLst>
          </c:dPt>
          <c:dLbls>
            <c:dLbl>
              <c:idx val="0"/>
              <c:layout>
                <c:manualLayout>
                  <c:x val="2.6203693441553388E-2"/>
                  <c:y val="3.287770148188023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BB9-4E2E-9533-580590FD19E6}"/>
                </c:ext>
              </c:extLst>
            </c:dLbl>
            <c:dLbl>
              <c:idx val="1"/>
              <c:layout>
                <c:manualLayout>
                  <c:x val="-8.5181539807524052E-3"/>
                  <c:y val="-2.213837853601633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BB9-4E2E-9533-580590FD19E6}"/>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'Root Cause Analysis'!$CT$67:$CT$68</c:f>
              <c:strCache>
                <c:ptCount val="2"/>
                <c:pt idx="0">
                  <c:v>Anthropogenic</c:v>
                </c:pt>
                <c:pt idx="1">
                  <c:v>Non-Anthropogenic</c:v>
                </c:pt>
              </c:strCache>
            </c:strRef>
          </c:cat>
          <c:val>
            <c:numRef>
              <c:f>'Root Cause Analysis'!$CU$67:$CU$68</c:f>
              <c:numCache>
                <c:formatCode>0%</c:formatCode>
                <c:ptCount val="2"/>
                <c:pt idx="0">
                  <c:v>0.75</c:v>
                </c:pt>
                <c:pt idx="1">
                  <c:v>0.25</c:v>
                </c:pt>
              </c:numCache>
            </c:numRef>
          </c:val>
          <c:extLst>
            <c:ext xmlns:c16="http://schemas.microsoft.com/office/drawing/2014/chart" uri="{C3380CC4-5D6E-409C-BE32-E72D297353CC}">
              <c16:uniqueId val="{00000004-FBB9-4E2E-9533-580590FD19E6}"/>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463687150837984E-2"/>
          <c:y val="3.2161560089701335E-2"/>
          <c:w val="0.92253631284916204"/>
          <c:h val="0.7905441612019074"/>
        </c:manualLayout>
      </c:layout>
      <c:barChart>
        <c:barDir val="col"/>
        <c:grouping val="clustered"/>
        <c:varyColors val="0"/>
        <c:ser>
          <c:idx val="0"/>
          <c:order val="0"/>
          <c:tx>
            <c:strRef>
              <c:f>'2024'!$R$11</c:f>
              <c:strCache>
                <c:ptCount val="1"/>
                <c:pt idx="0">
                  <c:v>2013-2022 Average</c:v>
                </c:pt>
              </c:strCache>
            </c:strRef>
          </c:tx>
          <c:spPr>
            <a:solidFill>
              <a:schemeClr val="bg1">
                <a:lumMod val="75000"/>
              </a:schemeClr>
            </a:solidFill>
            <a:ln>
              <a:noFill/>
            </a:ln>
            <a:effectLst/>
          </c:spPr>
          <c:invertIfNegative val="0"/>
          <c:cat>
            <c:strRef>
              <c:f>'2024'!$S$5:$Y$5</c:f>
              <c:strCache>
                <c:ptCount val="7"/>
                <c:pt idx="0">
                  <c:v>January</c:v>
                </c:pt>
                <c:pt idx="1">
                  <c:v>February</c:v>
                </c:pt>
                <c:pt idx="2">
                  <c:v>March</c:v>
                </c:pt>
                <c:pt idx="3">
                  <c:v>April</c:v>
                </c:pt>
                <c:pt idx="4">
                  <c:v>May</c:v>
                </c:pt>
                <c:pt idx="5">
                  <c:v>June</c:v>
                </c:pt>
                <c:pt idx="6">
                  <c:v>July</c:v>
                </c:pt>
              </c:strCache>
            </c:strRef>
          </c:cat>
          <c:val>
            <c:numRef>
              <c:f>'2024'!$S$11:$Y$11</c:f>
              <c:numCache>
                <c:formatCode>General</c:formatCode>
                <c:ptCount val="7"/>
                <c:pt idx="0">
                  <c:v>2.7</c:v>
                </c:pt>
                <c:pt idx="1">
                  <c:v>5.2</c:v>
                </c:pt>
                <c:pt idx="2">
                  <c:v>8</c:v>
                </c:pt>
                <c:pt idx="3">
                  <c:v>9.5</c:v>
                </c:pt>
                <c:pt idx="4">
                  <c:v>11.8</c:v>
                </c:pt>
                <c:pt idx="5">
                  <c:v>15.3</c:v>
                </c:pt>
                <c:pt idx="6">
                  <c:v>18</c:v>
                </c:pt>
              </c:numCache>
            </c:numRef>
          </c:val>
          <c:extLst>
            <c:ext xmlns:c16="http://schemas.microsoft.com/office/drawing/2014/chart" uri="{C3380CC4-5D6E-409C-BE32-E72D297353CC}">
              <c16:uniqueId val="{00000000-DCF6-4E0C-84C5-5DDD6E95A036}"/>
            </c:ext>
          </c:extLst>
        </c:ser>
        <c:ser>
          <c:idx val="1"/>
          <c:order val="1"/>
          <c:tx>
            <c:strRef>
              <c:f>'2024'!$R$12</c:f>
              <c:strCache>
                <c:ptCount val="1"/>
                <c:pt idx="0">
                  <c:v>2023</c:v>
                </c:pt>
              </c:strCache>
            </c:strRef>
          </c:tx>
          <c:spPr>
            <a:solidFill>
              <a:schemeClr val="accent1">
                <a:lumMod val="60000"/>
                <a:lumOff val="40000"/>
              </a:schemeClr>
            </a:solidFill>
            <a:ln>
              <a:noFill/>
            </a:ln>
            <a:effectLst/>
          </c:spPr>
          <c:invertIfNegative val="0"/>
          <c:cat>
            <c:strRef>
              <c:f>'2024'!$S$5:$Y$5</c:f>
              <c:strCache>
                <c:ptCount val="7"/>
                <c:pt idx="0">
                  <c:v>January</c:v>
                </c:pt>
                <c:pt idx="1">
                  <c:v>February</c:v>
                </c:pt>
                <c:pt idx="2">
                  <c:v>March</c:v>
                </c:pt>
                <c:pt idx="3">
                  <c:v>April</c:v>
                </c:pt>
                <c:pt idx="4">
                  <c:v>May</c:v>
                </c:pt>
                <c:pt idx="5">
                  <c:v>June</c:v>
                </c:pt>
                <c:pt idx="6">
                  <c:v>July</c:v>
                </c:pt>
              </c:strCache>
            </c:strRef>
          </c:cat>
          <c:val>
            <c:numRef>
              <c:f>'2024'!$S$12:$Y$12</c:f>
              <c:numCache>
                <c:formatCode>General</c:formatCode>
                <c:ptCount val="7"/>
                <c:pt idx="0">
                  <c:v>6</c:v>
                </c:pt>
                <c:pt idx="1">
                  <c:v>9</c:v>
                </c:pt>
                <c:pt idx="2">
                  <c:v>14</c:v>
                </c:pt>
                <c:pt idx="3">
                  <c:v>17</c:v>
                </c:pt>
                <c:pt idx="4">
                  <c:v>20</c:v>
                </c:pt>
                <c:pt idx="5">
                  <c:v>24</c:v>
                </c:pt>
                <c:pt idx="6">
                  <c:v>26</c:v>
                </c:pt>
              </c:numCache>
            </c:numRef>
          </c:val>
          <c:extLst>
            <c:ext xmlns:c16="http://schemas.microsoft.com/office/drawing/2014/chart" uri="{C3380CC4-5D6E-409C-BE32-E72D297353CC}">
              <c16:uniqueId val="{00000001-DCF6-4E0C-84C5-5DDD6E95A036}"/>
            </c:ext>
          </c:extLst>
        </c:ser>
        <c:ser>
          <c:idx val="2"/>
          <c:order val="2"/>
          <c:tx>
            <c:strRef>
              <c:f>'2024'!$R$13</c:f>
              <c:strCache>
                <c:ptCount val="1"/>
                <c:pt idx="0">
                  <c:v>2024</c:v>
                </c:pt>
              </c:strCache>
            </c:strRef>
          </c:tx>
          <c:spPr>
            <a:solidFill>
              <a:srgbClr val="C00000"/>
            </a:solidFill>
            <a:ln>
              <a:noFill/>
            </a:ln>
            <a:effectLst>
              <a:glow rad="76200">
                <a:srgbClr val="C00000">
                  <a:alpha val="54000"/>
                </a:srgbClr>
              </a:glow>
            </a:effectLst>
          </c:spPr>
          <c:invertIfNegative val="0"/>
          <c:cat>
            <c:strRef>
              <c:f>'2024'!$S$5:$Y$5</c:f>
              <c:strCache>
                <c:ptCount val="7"/>
                <c:pt idx="0">
                  <c:v>January</c:v>
                </c:pt>
                <c:pt idx="1">
                  <c:v>February</c:v>
                </c:pt>
                <c:pt idx="2">
                  <c:v>March</c:v>
                </c:pt>
                <c:pt idx="3">
                  <c:v>April</c:v>
                </c:pt>
                <c:pt idx="4">
                  <c:v>May</c:v>
                </c:pt>
                <c:pt idx="5">
                  <c:v>June</c:v>
                </c:pt>
                <c:pt idx="6">
                  <c:v>July</c:v>
                </c:pt>
              </c:strCache>
            </c:strRef>
          </c:cat>
          <c:val>
            <c:numRef>
              <c:f>'2024'!$S$13:$Y$13</c:f>
              <c:numCache>
                <c:formatCode>General</c:formatCode>
                <c:ptCount val="7"/>
                <c:pt idx="0">
                  <c:v>2</c:v>
                </c:pt>
                <c:pt idx="1">
                  <c:v>2</c:v>
                </c:pt>
                <c:pt idx="2">
                  <c:v>3</c:v>
                </c:pt>
                <c:pt idx="3">
                  <c:v>4</c:v>
                </c:pt>
                <c:pt idx="4">
                  <c:v>8</c:v>
                </c:pt>
                <c:pt idx="5">
                  <c:v>9</c:v>
                </c:pt>
                <c:pt idx="6">
                  <c:v>11</c:v>
                </c:pt>
              </c:numCache>
            </c:numRef>
          </c:val>
          <c:extLst>
            <c:ext xmlns:c16="http://schemas.microsoft.com/office/drawing/2014/chart" uri="{C3380CC4-5D6E-409C-BE32-E72D297353CC}">
              <c16:uniqueId val="{00000002-DCF6-4E0C-84C5-5DDD6E95A036}"/>
            </c:ext>
          </c:extLst>
        </c:ser>
        <c:dLbls>
          <c:showLegendKey val="0"/>
          <c:showVal val="0"/>
          <c:showCatName val="0"/>
          <c:showSerName val="0"/>
          <c:showPercent val="0"/>
          <c:showBubbleSize val="0"/>
        </c:dLbls>
        <c:gapWidth val="150"/>
        <c:axId val="939548143"/>
        <c:axId val="939548623"/>
      </c:barChart>
      <c:catAx>
        <c:axId val="939548143"/>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r>
                  <a:rPr lang="en-US" sz="1800" dirty="0">
                    <a:latin typeface="+mj-lt"/>
                  </a:rPr>
                  <a:t>Month</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crossAx val="939548623"/>
        <c:crosses val="autoZero"/>
        <c:auto val="1"/>
        <c:lblAlgn val="ctr"/>
        <c:lblOffset val="100"/>
        <c:noMultiLvlLbl val="0"/>
      </c:catAx>
      <c:valAx>
        <c:axId val="939548623"/>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r>
                  <a:rPr lang="en-US" sz="1800" dirty="0">
                    <a:latin typeface="+mj-lt"/>
                  </a:rPr>
                  <a:t>Cumulative Number of Fatalities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crossAx val="939548143"/>
        <c:crosses val="autoZero"/>
        <c:crossBetween val="between"/>
      </c:valAx>
      <c:spPr>
        <a:solidFill>
          <a:schemeClr val="bg1">
            <a:lumMod val="95000"/>
          </a:schemeClr>
        </a:solidFill>
        <a:ln>
          <a:solidFill>
            <a:schemeClr val="bg1">
              <a:lumMod val="75000"/>
            </a:schemeClr>
          </a:solidFill>
        </a:ln>
        <a:effectLst/>
      </c:spPr>
    </c:plotArea>
    <c:legend>
      <c:legendPos val="b"/>
      <c:layout>
        <c:manualLayout>
          <c:xMode val="edge"/>
          <c:yMode val="edge"/>
          <c:x val="0.64098755113711336"/>
          <c:y val="4.9261537470230876E-2"/>
          <c:w val="0.33701931113359435"/>
          <c:h val="6.4638769742356897E-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j-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782122905027929E-2"/>
          <c:y val="3.2161560089701335E-2"/>
          <c:w val="0.93121787709497206"/>
          <c:h val="0.82435753683757484"/>
        </c:manualLayout>
      </c:layout>
      <c:barChart>
        <c:barDir val="col"/>
        <c:grouping val="clustered"/>
        <c:varyColors val="0"/>
        <c:ser>
          <c:idx val="0"/>
          <c:order val="0"/>
          <c:tx>
            <c:strRef>
              <c:f>'2024'!$R$21</c:f>
              <c:strCache>
                <c:ptCount val="1"/>
                <c:pt idx="0">
                  <c:v>2013-2022 Average</c:v>
                </c:pt>
              </c:strCache>
            </c:strRef>
          </c:tx>
          <c:spPr>
            <a:solidFill>
              <a:schemeClr val="bg1">
                <a:lumMod val="75000"/>
              </a:schemeClr>
            </a:solidFill>
            <a:ln>
              <a:noFill/>
            </a:ln>
            <a:effectLst/>
          </c:spPr>
          <c:invertIfNegative val="0"/>
          <c:cat>
            <c:strRef>
              <c:f>'2024'!$S$5:$Y$5</c:f>
              <c:strCache>
                <c:ptCount val="7"/>
                <c:pt idx="0">
                  <c:v>January</c:v>
                </c:pt>
                <c:pt idx="1">
                  <c:v>February</c:v>
                </c:pt>
                <c:pt idx="2">
                  <c:v>March</c:v>
                </c:pt>
                <c:pt idx="3">
                  <c:v>April</c:v>
                </c:pt>
                <c:pt idx="4">
                  <c:v>May</c:v>
                </c:pt>
                <c:pt idx="5">
                  <c:v>June</c:v>
                </c:pt>
                <c:pt idx="6">
                  <c:v>July</c:v>
                </c:pt>
              </c:strCache>
            </c:strRef>
          </c:cat>
          <c:val>
            <c:numRef>
              <c:f>'2024'!$S$21:$Y$21</c:f>
              <c:numCache>
                <c:formatCode>General</c:formatCode>
                <c:ptCount val="7"/>
                <c:pt idx="0">
                  <c:v>1.3</c:v>
                </c:pt>
                <c:pt idx="1">
                  <c:v>2.7</c:v>
                </c:pt>
                <c:pt idx="2">
                  <c:v>4</c:v>
                </c:pt>
                <c:pt idx="3">
                  <c:v>4.0999999999999996</c:v>
                </c:pt>
                <c:pt idx="4">
                  <c:v>5.0999999999999996</c:v>
                </c:pt>
                <c:pt idx="5">
                  <c:v>6.1</c:v>
                </c:pt>
                <c:pt idx="6">
                  <c:v>6.8999999999999995</c:v>
                </c:pt>
              </c:numCache>
            </c:numRef>
          </c:val>
          <c:extLst>
            <c:ext xmlns:c16="http://schemas.microsoft.com/office/drawing/2014/chart" uri="{C3380CC4-5D6E-409C-BE32-E72D297353CC}">
              <c16:uniqueId val="{00000000-0571-4AEE-AC43-EE92488387E0}"/>
            </c:ext>
          </c:extLst>
        </c:ser>
        <c:ser>
          <c:idx val="1"/>
          <c:order val="1"/>
          <c:tx>
            <c:strRef>
              <c:f>'2024'!$R$22</c:f>
              <c:strCache>
                <c:ptCount val="1"/>
                <c:pt idx="0">
                  <c:v>2023</c:v>
                </c:pt>
              </c:strCache>
            </c:strRef>
          </c:tx>
          <c:spPr>
            <a:solidFill>
              <a:schemeClr val="accent1">
                <a:lumMod val="60000"/>
                <a:lumOff val="40000"/>
              </a:schemeClr>
            </a:solidFill>
            <a:ln>
              <a:noFill/>
            </a:ln>
            <a:effectLst/>
          </c:spPr>
          <c:invertIfNegative val="0"/>
          <c:cat>
            <c:strRef>
              <c:f>'2024'!$S$5:$Y$5</c:f>
              <c:strCache>
                <c:ptCount val="7"/>
                <c:pt idx="0">
                  <c:v>January</c:v>
                </c:pt>
                <c:pt idx="1">
                  <c:v>February</c:v>
                </c:pt>
                <c:pt idx="2">
                  <c:v>March</c:v>
                </c:pt>
                <c:pt idx="3">
                  <c:v>April</c:v>
                </c:pt>
                <c:pt idx="4">
                  <c:v>May</c:v>
                </c:pt>
                <c:pt idx="5">
                  <c:v>June</c:v>
                </c:pt>
                <c:pt idx="6">
                  <c:v>July</c:v>
                </c:pt>
              </c:strCache>
            </c:strRef>
          </c:cat>
          <c:val>
            <c:numRef>
              <c:f>'2024'!$S$22:$Y$22</c:f>
              <c:numCache>
                <c:formatCode>General</c:formatCode>
                <c:ptCount val="7"/>
                <c:pt idx="0">
                  <c:v>0</c:v>
                </c:pt>
                <c:pt idx="1">
                  <c:v>1</c:v>
                </c:pt>
                <c:pt idx="2">
                  <c:v>3</c:v>
                </c:pt>
                <c:pt idx="3">
                  <c:v>4</c:v>
                </c:pt>
                <c:pt idx="4">
                  <c:v>5</c:v>
                </c:pt>
                <c:pt idx="5">
                  <c:v>6</c:v>
                </c:pt>
                <c:pt idx="6">
                  <c:v>6</c:v>
                </c:pt>
              </c:numCache>
            </c:numRef>
          </c:val>
          <c:extLst>
            <c:ext xmlns:c16="http://schemas.microsoft.com/office/drawing/2014/chart" uri="{C3380CC4-5D6E-409C-BE32-E72D297353CC}">
              <c16:uniqueId val="{00000001-0571-4AEE-AC43-EE92488387E0}"/>
            </c:ext>
          </c:extLst>
        </c:ser>
        <c:ser>
          <c:idx val="2"/>
          <c:order val="2"/>
          <c:tx>
            <c:strRef>
              <c:f>'2024'!$R$23</c:f>
              <c:strCache>
                <c:ptCount val="1"/>
                <c:pt idx="0">
                  <c:v>2024</c:v>
                </c:pt>
              </c:strCache>
            </c:strRef>
          </c:tx>
          <c:spPr>
            <a:solidFill>
              <a:srgbClr val="C00000"/>
            </a:solidFill>
            <a:ln>
              <a:noFill/>
            </a:ln>
            <a:effectLst>
              <a:glow rad="127000">
                <a:srgbClr val="C00000">
                  <a:alpha val="51000"/>
                </a:srgbClr>
              </a:glow>
            </a:effectLst>
          </c:spPr>
          <c:invertIfNegative val="0"/>
          <c:cat>
            <c:strRef>
              <c:f>'2024'!$S$5:$Y$5</c:f>
              <c:strCache>
                <c:ptCount val="7"/>
                <c:pt idx="0">
                  <c:v>January</c:v>
                </c:pt>
                <c:pt idx="1">
                  <c:v>February</c:v>
                </c:pt>
                <c:pt idx="2">
                  <c:v>March</c:v>
                </c:pt>
                <c:pt idx="3">
                  <c:v>April</c:v>
                </c:pt>
                <c:pt idx="4">
                  <c:v>May</c:v>
                </c:pt>
                <c:pt idx="5">
                  <c:v>June</c:v>
                </c:pt>
                <c:pt idx="6">
                  <c:v>July</c:v>
                </c:pt>
              </c:strCache>
            </c:strRef>
          </c:cat>
          <c:val>
            <c:numRef>
              <c:f>'2024'!$S$23:$Y$23</c:f>
              <c:numCache>
                <c:formatCode>General</c:formatCode>
                <c:ptCount val="7"/>
                <c:pt idx="0">
                  <c:v>1</c:v>
                </c:pt>
                <c:pt idx="1">
                  <c:v>1</c:v>
                </c:pt>
                <c:pt idx="2">
                  <c:v>1</c:v>
                </c:pt>
                <c:pt idx="3">
                  <c:v>1</c:v>
                </c:pt>
                <c:pt idx="4">
                  <c:v>3</c:v>
                </c:pt>
                <c:pt idx="5">
                  <c:v>3</c:v>
                </c:pt>
                <c:pt idx="6">
                  <c:v>5</c:v>
                </c:pt>
              </c:numCache>
            </c:numRef>
          </c:val>
          <c:extLst>
            <c:ext xmlns:c16="http://schemas.microsoft.com/office/drawing/2014/chart" uri="{C3380CC4-5D6E-409C-BE32-E72D297353CC}">
              <c16:uniqueId val="{00000002-0571-4AEE-AC43-EE92488387E0}"/>
            </c:ext>
          </c:extLst>
        </c:ser>
        <c:dLbls>
          <c:showLegendKey val="0"/>
          <c:showVal val="0"/>
          <c:showCatName val="0"/>
          <c:showSerName val="0"/>
          <c:showPercent val="0"/>
          <c:showBubbleSize val="0"/>
        </c:dLbls>
        <c:gapWidth val="150"/>
        <c:axId val="939548143"/>
        <c:axId val="939548623"/>
      </c:barChart>
      <c:catAx>
        <c:axId val="939548143"/>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r>
                  <a:rPr lang="en-US" sz="1800" dirty="0">
                    <a:latin typeface="+mj-lt"/>
                  </a:rPr>
                  <a:t>Month</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crossAx val="939548623"/>
        <c:crosses val="autoZero"/>
        <c:auto val="1"/>
        <c:lblAlgn val="ctr"/>
        <c:lblOffset val="100"/>
        <c:noMultiLvlLbl val="0"/>
      </c:catAx>
      <c:valAx>
        <c:axId val="939548623"/>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r>
                  <a:rPr lang="en-US" sz="1800" b="0" i="0" u="none" strike="noStrike" kern="1200" baseline="0" dirty="0">
                    <a:solidFill>
                      <a:prstClr val="black">
                        <a:lumMod val="65000"/>
                        <a:lumOff val="35000"/>
                      </a:prstClr>
                    </a:solidFill>
                    <a:latin typeface="+mj-lt"/>
                  </a:rPr>
                  <a:t>Cumulative Number of Fatalities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crossAx val="939548143"/>
        <c:crosses val="autoZero"/>
        <c:crossBetween val="between"/>
      </c:valAx>
      <c:spPr>
        <a:solidFill>
          <a:schemeClr val="bg1">
            <a:lumMod val="95000"/>
          </a:schemeClr>
        </a:solidFill>
        <a:ln>
          <a:solidFill>
            <a:schemeClr val="bg1">
              <a:lumMod val="75000"/>
            </a:schemeClr>
          </a:solidFill>
        </a:ln>
        <a:effectLst/>
      </c:spPr>
    </c:plotArea>
    <c:legend>
      <c:legendPos val="b"/>
      <c:layout>
        <c:manualLayout>
          <c:xMode val="edge"/>
          <c:yMode val="edge"/>
          <c:x val="0.57377284124400663"/>
          <c:y val="4.5479256566205641E-2"/>
          <c:w val="0.40440962477455683"/>
          <c:h val="6.6762795465099153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078256279417582E-2"/>
          <c:y val="3.2161560089701335E-2"/>
          <c:w val="0.91263124092728631"/>
          <c:h val="0.68532736881746004"/>
        </c:manualLayout>
      </c:layout>
      <c:barChart>
        <c:barDir val="col"/>
        <c:grouping val="clustered"/>
        <c:varyColors val="0"/>
        <c:ser>
          <c:idx val="0"/>
          <c:order val="0"/>
          <c:tx>
            <c:strRef>
              <c:f>'2024'!$R$60</c:f>
              <c:strCache>
                <c:ptCount val="1"/>
                <c:pt idx="0">
                  <c:v>2013-2022</c:v>
                </c:pt>
              </c:strCache>
            </c:strRef>
          </c:tx>
          <c:spPr>
            <a:solidFill>
              <a:schemeClr val="bg1">
                <a:lumMod val="75000"/>
              </a:schemeClr>
            </a:solidFill>
            <a:ln>
              <a:noFill/>
            </a:ln>
            <a:effectLst>
              <a:glow rad="127000">
                <a:schemeClr val="bg1">
                  <a:lumMod val="95000"/>
                  <a:alpha val="65000"/>
                </a:schemeClr>
              </a:glow>
            </a:effectLst>
          </c:spPr>
          <c:invertIfNegative val="0"/>
          <c:cat>
            <c:strRef>
              <c:f>'2024'!$S$59:$Y$59</c:f>
              <c:strCache>
                <c:ptCount val="7"/>
                <c:pt idx="0">
                  <c:v>Powered Haulage</c:v>
                </c:pt>
                <c:pt idx="1">
                  <c:v>Machinery</c:v>
                </c:pt>
                <c:pt idx="2">
                  <c:v>Fall of Roof, Rib,
Highwall, or
Face</c:v>
                </c:pt>
                <c:pt idx="3">
                  <c:v>Falling, Rolling, or Sliding Rock or Material of Any Kind</c:v>
                </c:pt>
                <c:pt idx="4">
                  <c:v>Slip or Fall of Person</c:v>
                </c:pt>
                <c:pt idx="5">
                  <c:v>Electrical</c:v>
                </c:pt>
                <c:pt idx="6">
                  <c:v>Drowning</c:v>
                </c:pt>
              </c:strCache>
            </c:strRef>
          </c:cat>
          <c:val>
            <c:numRef>
              <c:f>'2024'!$S$60:$Y$60</c:f>
              <c:numCache>
                <c:formatCode>General</c:formatCode>
                <c:ptCount val="7"/>
                <c:pt idx="0">
                  <c:v>5.6</c:v>
                </c:pt>
                <c:pt idx="1">
                  <c:v>4.3</c:v>
                </c:pt>
                <c:pt idx="2">
                  <c:v>2.5</c:v>
                </c:pt>
                <c:pt idx="3">
                  <c:v>1.3</c:v>
                </c:pt>
                <c:pt idx="4">
                  <c:v>1.5</c:v>
                </c:pt>
                <c:pt idx="5">
                  <c:v>0.5</c:v>
                </c:pt>
                <c:pt idx="6">
                  <c:v>0.2</c:v>
                </c:pt>
              </c:numCache>
            </c:numRef>
          </c:val>
          <c:extLst>
            <c:ext xmlns:c16="http://schemas.microsoft.com/office/drawing/2014/chart" uri="{C3380CC4-5D6E-409C-BE32-E72D297353CC}">
              <c16:uniqueId val="{00000000-3D5E-45E6-B306-DF20B8E978C2}"/>
            </c:ext>
          </c:extLst>
        </c:ser>
        <c:ser>
          <c:idx val="1"/>
          <c:order val="1"/>
          <c:tx>
            <c:strRef>
              <c:f>'2024'!$R$61</c:f>
              <c:strCache>
                <c:ptCount val="1"/>
                <c:pt idx="0">
                  <c:v>2023</c:v>
                </c:pt>
              </c:strCache>
            </c:strRef>
          </c:tx>
          <c:spPr>
            <a:solidFill>
              <a:schemeClr val="accent1">
                <a:lumMod val="60000"/>
                <a:lumOff val="40000"/>
              </a:schemeClr>
            </a:solidFill>
            <a:ln>
              <a:noFill/>
            </a:ln>
            <a:effectLst/>
          </c:spPr>
          <c:invertIfNegative val="0"/>
          <c:cat>
            <c:strRef>
              <c:f>'2024'!$S$59:$Y$59</c:f>
              <c:strCache>
                <c:ptCount val="7"/>
                <c:pt idx="0">
                  <c:v>Powered Haulage</c:v>
                </c:pt>
                <c:pt idx="1">
                  <c:v>Machinery</c:v>
                </c:pt>
                <c:pt idx="2">
                  <c:v>Fall of Roof, Rib,
Highwall, or
Face</c:v>
                </c:pt>
                <c:pt idx="3">
                  <c:v>Falling, Rolling, or Sliding Rock or Material of Any Kind</c:v>
                </c:pt>
                <c:pt idx="4">
                  <c:v>Slip or Fall of Person</c:v>
                </c:pt>
                <c:pt idx="5">
                  <c:v>Electrical</c:v>
                </c:pt>
                <c:pt idx="6">
                  <c:v>Drowning</c:v>
                </c:pt>
              </c:strCache>
            </c:strRef>
          </c:cat>
          <c:val>
            <c:numRef>
              <c:f>'2024'!$S$61:$Y$61</c:f>
              <c:numCache>
                <c:formatCode>General</c:formatCode>
                <c:ptCount val="7"/>
                <c:pt idx="0">
                  <c:v>6</c:v>
                </c:pt>
                <c:pt idx="1">
                  <c:v>11</c:v>
                </c:pt>
                <c:pt idx="2">
                  <c:v>2</c:v>
                </c:pt>
                <c:pt idx="3">
                  <c:v>1</c:v>
                </c:pt>
                <c:pt idx="4">
                  <c:v>2</c:v>
                </c:pt>
                <c:pt idx="5">
                  <c:v>3</c:v>
                </c:pt>
                <c:pt idx="6">
                  <c:v>1</c:v>
                </c:pt>
              </c:numCache>
            </c:numRef>
          </c:val>
          <c:extLst>
            <c:ext xmlns:c16="http://schemas.microsoft.com/office/drawing/2014/chart" uri="{C3380CC4-5D6E-409C-BE32-E72D297353CC}">
              <c16:uniqueId val="{00000001-3D5E-45E6-B306-DF20B8E978C2}"/>
            </c:ext>
          </c:extLst>
        </c:ser>
        <c:ser>
          <c:idx val="2"/>
          <c:order val="2"/>
          <c:tx>
            <c:strRef>
              <c:f>'2024'!$R$62</c:f>
              <c:strCache>
                <c:ptCount val="1"/>
                <c:pt idx="0">
                  <c:v>2024</c:v>
                </c:pt>
              </c:strCache>
            </c:strRef>
          </c:tx>
          <c:spPr>
            <a:solidFill>
              <a:srgbClr val="C00000"/>
            </a:solidFill>
            <a:ln>
              <a:noFill/>
            </a:ln>
            <a:effectLst>
              <a:glow rad="76200">
                <a:srgbClr val="C00000">
                  <a:alpha val="73000"/>
                </a:srgbClr>
              </a:glow>
            </a:effectLst>
          </c:spPr>
          <c:invertIfNegative val="0"/>
          <c:cat>
            <c:strRef>
              <c:f>'2024'!$S$59:$Y$59</c:f>
              <c:strCache>
                <c:ptCount val="7"/>
                <c:pt idx="0">
                  <c:v>Powered Haulage</c:v>
                </c:pt>
                <c:pt idx="1">
                  <c:v>Machinery</c:v>
                </c:pt>
                <c:pt idx="2">
                  <c:v>Fall of Roof, Rib,
Highwall, or
Face</c:v>
                </c:pt>
                <c:pt idx="3">
                  <c:v>Falling, Rolling, or Sliding Rock or Material of Any Kind</c:v>
                </c:pt>
                <c:pt idx="4">
                  <c:v>Slip or Fall of Person</c:v>
                </c:pt>
                <c:pt idx="5">
                  <c:v>Electrical</c:v>
                </c:pt>
                <c:pt idx="6">
                  <c:v>Drowning</c:v>
                </c:pt>
              </c:strCache>
            </c:strRef>
          </c:cat>
          <c:val>
            <c:numRef>
              <c:f>'2024'!$S$62:$Y$62</c:f>
              <c:numCache>
                <c:formatCode>General</c:formatCode>
                <c:ptCount val="7"/>
                <c:pt idx="0">
                  <c:v>6</c:v>
                </c:pt>
                <c:pt idx="1">
                  <c:v>2</c:v>
                </c:pt>
                <c:pt idx="2">
                  <c:v>1</c:v>
                </c:pt>
                <c:pt idx="3">
                  <c:v>0</c:v>
                </c:pt>
                <c:pt idx="4">
                  <c:v>0</c:v>
                </c:pt>
                <c:pt idx="5">
                  <c:v>1</c:v>
                </c:pt>
                <c:pt idx="6">
                  <c:v>0</c:v>
                </c:pt>
              </c:numCache>
            </c:numRef>
          </c:val>
          <c:extLst>
            <c:ext xmlns:c16="http://schemas.microsoft.com/office/drawing/2014/chart" uri="{C3380CC4-5D6E-409C-BE32-E72D297353CC}">
              <c16:uniqueId val="{00000002-3D5E-45E6-B306-DF20B8E978C2}"/>
            </c:ext>
          </c:extLst>
        </c:ser>
        <c:dLbls>
          <c:showLegendKey val="0"/>
          <c:showVal val="0"/>
          <c:showCatName val="0"/>
          <c:showSerName val="0"/>
          <c:showPercent val="0"/>
          <c:showBubbleSize val="0"/>
        </c:dLbls>
        <c:gapWidth val="219"/>
        <c:overlap val="-27"/>
        <c:axId val="45377088"/>
        <c:axId val="45375648"/>
      </c:barChart>
      <c:catAx>
        <c:axId val="45377088"/>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r>
                  <a:rPr lang="en-US" sz="1800" baseline="0" dirty="0">
                    <a:latin typeface="+mj-lt"/>
                  </a:rPr>
                  <a:t>Accident Classification</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crossAx val="45375648"/>
        <c:crosses val="autoZero"/>
        <c:auto val="1"/>
        <c:lblAlgn val="ctr"/>
        <c:lblOffset val="100"/>
        <c:noMultiLvlLbl val="0"/>
      </c:catAx>
      <c:valAx>
        <c:axId val="45375648"/>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r>
                  <a:rPr lang="en-US" sz="1800" baseline="0" dirty="0">
                    <a:latin typeface="+mj-lt"/>
                  </a:rPr>
                  <a:t>Number of Fatalities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crossAx val="45377088"/>
        <c:crosses val="autoZero"/>
        <c:crossBetween val="between"/>
      </c:valAx>
      <c:spPr>
        <a:solidFill>
          <a:schemeClr val="bg1">
            <a:lumMod val="95000"/>
          </a:schemeClr>
        </a:solidFill>
        <a:ln>
          <a:solidFill>
            <a:schemeClr val="bg1">
              <a:lumMod val="75000"/>
            </a:schemeClr>
          </a:solidFill>
        </a:ln>
        <a:effectLst/>
      </c:spPr>
    </c:plotArea>
    <c:legend>
      <c:legendPos val="b"/>
      <c:layout>
        <c:manualLayout>
          <c:xMode val="edge"/>
          <c:yMode val="edge"/>
          <c:x val="0.81103303567500995"/>
          <c:y val="5.1771734900223548E-2"/>
          <c:w val="0.16676074429243831"/>
          <c:h val="0.2278016026918803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36116342338216"/>
          <c:y val="2.516758272119848E-2"/>
          <c:w val="0.85984264705453051"/>
          <c:h val="0.83602210240083286"/>
        </c:manualLayout>
      </c:layout>
      <c:barChart>
        <c:barDir val="col"/>
        <c:grouping val="clustered"/>
        <c:varyColors val="0"/>
        <c:ser>
          <c:idx val="0"/>
          <c:order val="0"/>
          <c:tx>
            <c:v>Metal Fatalities</c:v>
          </c:tx>
          <c:spPr>
            <a:solidFill>
              <a:schemeClr val="bg2">
                <a:lumMod val="75000"/>
              </a:schemeClr>
            </a:solidFill>
            <a:ln>
              <a:noFill/>
            </a:ln>
            <a:effectLst/>
          </c:spPr>
          <c:invertIfNegative val="0"/>
          <c:cat>
            <c:numRef>
              <c:f>Graphs!$B$3:$L$3</c:f>
              <c:numCache>
                <c:formatCode>0</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Graphs!$B$22:$L$22</c:f>
              <c:numCache>
                <c:formatCode>General</c:formatCode>
                <c:ptCount val="11"/>
                <c:pt idx="0">
                  <c:v>5</c:v>
                </c:pt>
                <c:pt idx="1">
                  <c:v>4</c:v>
                </c:pt>
                <c:pt idx="2">
                  <c:v>5</c:v>
                </c:pt>
                <c:pt idx="3">
                  <c:v>4</c:v>
                </c:pt>
                <c:pt idx="4">
                  <c:v>3</c:v>
                </c:pt>
                <c:pt idx="5">
                  <c:v>5</c:v>
                </c:pt>
                <c:pt idx="6">
                  <c:v>3</c:v>
                </c:pt>
                <c:pt idx="7">
                  <c:v>3</c:v>
                </c:pt>
                <c:pt idx="8">
                  <c:v>7</c:v>
                </c:pt>
                <c:pt idx="9">
                  <c:v>3</c:v>
                </c:pt>
                <c:pt idx="10">
                  <c:v>3</c:v>
                </c:pt>
              </c:numCache>
            </c:numRef>
          </c:val>
          <c:extLst>
            <c:ext xmlns:c16="http://schemas.microsoft.com/office/drawing/2014/chart" uri="{C3380CC4-5D6E-409C-BE32-E72D297353CC}">
              <c16:uniqueId val="{00000000-A8A2-4647-8E96-6349149B167E}"/>
            </c:ext>
          </c:extLst>
        </c:ser>
        <c:dLbls>
          <c:showLegendKey val="0"/>
          <c:showVal val="0"/>
          <c:showCatName val="0"/>
          <c:showSerName val="0"/>
          <c:showPercent val="0"/>
          <c:showBubbleSize val="0"/>
        </c:dLbls>
        <c:gapWidth val="150"/>
        <c:axId val="1334938096"/>
        <c:axId val="1334927536"/>
      </c:barChart>
      <c:lineChart>
        <c:grouping val="standard"/>
        <c:varyColors val="0"/>
        <c:ser>
          <c:idx val="1"/>
          <c:order val="1"/>
          <c:tx>
            <c:v>2013-2022 Average</c:v>
          </c:tx>
          <c:spPr>
            <a:ln w="28575" cap="rnd">
              <a:solidFill>
                <a:srgbClr val="FF0000"/>
              </a:solidFill>
              <a:prstDash val="lgDash"/>
              <a:round/>
            </a:ln>
            <a:effectLst/>
          </c:spPr>
          <c:marker>
            <c:symbol val="none"/>
          </c:marker>
          <c:cat>
            <c:numRef>
              <c:f>Graphs!$B$26:$L$26</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Graphs!$B$32:$L$32</c:f>
              <c:numCache>
                <c:formatCode>General</c:formatCode>
                <c:ptCount val="11"/>
                <c:pt idx="0">
                  <c:v>4.0909090909090908</c:v>
                </c:pt>
                <c:pt idx="1">
                  <c:v>4.0909090909090908</c:v>
                </c:pt>
                <c:pt idx="2">
                  <c:v>4.0909090909090908</c:v>
                </c:pt>
                <c:pt idx="3">
                  <c:v>4.0909090909090908</c:v>
                </c:pt>
                <c:pt idx="4">
                  <c:v>4.0909090909090908</c:v>
                </c:pt>
                <c:pt idx="5">
                  <c:v>4.0909090909090908</c:v>
                </c:pt>
                <c:pt idx="6">
                  <c:v>4.0909090909090908</c:v>
                </c:pt>
                <c:pt idx="7">
                  <c:v>4.0909090909090908</c:v>
                </c:pt>
                <c:pt idx="8">
                  <c:v>4.0909090909090908</c:v>
                </c:pt>
                <c:pt idx="9">
                  <c:v>4.0909090909090908</c:v>
                </c:pt>
                <c:pt idx="10">
                  <c:v>4.0909090909090908</c:v>
                </c:pt>
              </c:numCache>
            </c:numRef>
          </c:val>
          <c:smooth val="0"/>
          <c:extLst>
            <c:ext xmlns:c16="http://schemas.microsoft.com/office/drawing/2014/chart" uri="{C3380CC4-5D6E-409C-BE32-E72D297353CC}">
              <c16:uniqueId val="{00000001-A8A2-4647-8E96-6349149B167E}"/>
            </c:ext>
          </c:extLst>
        </c:ser>
        <c:dLbls>
          <c:showLegendKey val="0"/>
          <c:showVal val="0"/>
          <c:showCatName val="0"/>
          <c:showSerName val="0"/>
          <c:showPercent val="0"/>
          <c:showBubbleSize val="0"/>
        </c:dLbls>
        <c:marker val="1"/>
        <c:smooth val="0"/>
        <c:axId val="1334938096"/>
        <c:axId val="1334927536"/>
      </c:lineChart>
      <c:catAx>
        <c:axId val="1334938096"/>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j-lt"/>
                    <a:ea typeface="+mn-ea"/>
                    <a:cs typeface="+mn-cs"/>
                  </a:defRPr>
                </a:pPr>
                <a:r>
                  <a:rPr lang="en-US" sz="1800" dirty="0">
                    <a:latin typeface="+mj-lt"/>
                  </a:rPr>
                  <a:t>Year</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j-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crossAx val="1334927536"/>
        <c:crosses val="autoZero"/>
        <c:auto val="1"/>
        <c:lblAlgn val="ctr"/>
        <c:lblOffset val="100"/>
        <c:noMultiLvlLbl val="1"/>
      </c:catAx>
      <c:valAx>
        <c:axId val="1334927536"/>
        <c:scaling>
          <c:orientation val="minMax"/>
        </c:scaling>
        <c:delete val="0"/>
        <c:axPos val="l"/>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j-lt"/>
                    <a:ea typeface="+mn-ea"/>
                    <a:cs typeface="+mn-cs"/>
                  </a:defRPr>
                </a:pPr>
                <a:r>
                  <a:rPr lang="en-US" sz="1800" dirty="0">
                    <a:latin typeface="+mj-lt"/>
                  </a:rPr>
                  <a:t>Number of Fatalities</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j-lt"/>
                <a:ea typeface="+mn-ea"/>
                <a:cs typeface="+mn-cs"/>
              </a:defRPr>
            </a:pPr>
            <a:endParaRPr lang="en-US"/>
          </a:p>
        </c:txPr>
        <c:crossAx val="1334938096"/>
        <c:crosses val="autoZero"/>
        <c:crossBetween val="between"/>
      </c:valAx>
      <c:spPr>
        <a:solidFill>
          <a:schemeClr val="bg1">
            <a:lumMod val="95000"/>
          </a:schemeClr>
        </a:solidFill>
        <a:ln>
          <a:solidFill>
            <a:schemeClr val="bg1">
              <a:lumMod val="75000"/>
            </a:schemeClr>
          </a:solidFill>
        </a:ln>
        <a:effectLst/>
      </c:spPr>
    </c:plotArea>
    <c:legend>
      <c:legendPos val="r"/>
      <c:layout>
        <c:manualLayout>
          <c:xMode val="edge"/>
          <c:yMode val="edge"/>
          <c:x val="0.10090085479977656"/>
          <c:y val="2.836131133784265E-2"/>
          <c:w val="0.38916889615851158"/>
          <c:h val="0.1345247875638040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37284584846351"/>
          <c:y val="3.0555555555555555E-2"/>
          <c:w val="0.86072291851453309"/>
          <c:h val="0.83821325459317586"/>
        </c:manualLayout>
      </c:layout>
      <c:barChart>
        <c:barDir val="col"/>
        <c:grouping val="clustered"/>
        <c:varyColors val="0"/>
        <c:ser>
          <c:idx val="0"/>
          <c:order val="0"/>
          <c:tx>
            <c:v>Nonmetal Fatalities</c:v>
          </c:tx>
          <c:spPr>
            <a:solidFill>
              <a:srgbClr val="00B050"/>
            </a:solidFill>
            <a:ln>
              <a:solidFill>
                <a:srgbClr val="00B050"/>
              </a:solidFill>
            </a:ln>
            <a:effectLst/>
          </c:spPr>
          <c:invertIfNegative val="0"/>
          <c:cat>
            <c:numRef>
              <c:f>Graphs!$B$3:$L$3</c:f>
              <c:numCache>
                <c:formatCode>0</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Graphs!$B$23:$L$23</c:f>
              <c:numCache>
                <c:formatCode>General</c:formatCode>
                <c:ptCount val="11"/>
                <c:pt idx="0">
                  <c:v>17</c:v>
                </c:pt>
                <c:pt idx="1">
                  <c:v>26</c:v>
                </c:pt>
                <c:pt idx="2">
                  <c:v>12</c:v>
                </c:pt>
                <c:pt idx="3">
                  <c:v>13</c:v>
                </c:pt>
                <c:pt idx="4">
                  <c:v>10</c:v>
                </c:pt>
                <c:pt idx="5">
                  <c:v>11</c:v>
                </c:pt>
                <c:pt idx="6">
                  <c:v>13</c:v>
                </c:pt>
                <c:pt idx="7">
                  <c:v>22</c:v>
                </c:pt>
                <c:pt idx="8">
                  <c:v>19</c:v>
                </c:pt>
                <c:pt idx="9">
                  <c:v>16</c:v>
                </c:pt>
                <c:pt idx="10">
                  <c:v>28</c:v>
                </c:pt>
              </c:numCache>
            </c:numRef>
          </c:val>
          <c:extLst>
            <c:ext xmlns:c16="http://schemas.microsoft.com/office/drawing/2014/chart" uri="{C3380CC4-5D6E-409C-BE32-E72D297353CC}">
              <c16:uniqueId val="{00000000-BDDF-4988-9DA2-911146A300AE}"/>
            </c:ext>
          </c:extLst>
        </c:ser>
        <c:dLbls>
          <c:showLegendKey val="0"/>
          <c:showVal val="0"/>
          <c:showCatName val="0"/>
          <c:showSerName val="0"/>
          <c:showPercent val="0"/>
          <c:showBubbleSize val="0"/>
        </c:dLbls>
        <c:gapWidth val="150"/>
        <c:axId val="1334938096"/>
        <c:axId val="1334927536"/>
      </c:barChart>
      <c:lineChart>
        <c:grouping val="standard"/>
        <c:varyColors val="0"/>
        <c:ser>
          <c:idx val="1"/>
          <c:order val="1"/>
          <c:tx>
            <c:v>2013-2022 Average</c:v>
          </c:tx>
          <c:spPr>
            <a:ln w="28575" cap="rnd">
              <a:solidFill>
                <a:srgbClr val="FF0000"/>
              </a:solidFill>
              <a:prstDash val="lgDash"/>
              <a:round/>
            </a:ln>
            <a:effectLst/>
          </c:spPr>
          <c:marker>
            <c:symbol val="none"/>
          </c:marker>
          <c:cat>
            <c:numRef>
              <c:f>Graphs!$B$26:$L$26</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Graphs!$B$31:$L$31</c:f>
              <c:numCache>
                <c:formatCode>General</c:formatCode>
                <c:ptCount val="11"/>
                <c:pt idx="0">
                  <c:v>17</c:v>
                </c:pt>
                <c:pt idx="1">
                  <c:v>17</c:v>
                </c:pt>
                <c:pt idx="2">
                  <c:v>17</c:v>
                </c:pt>
                <c:pt idx="3">
                  <c:v>17</c:v>
                </c:pt>
                <c:pt idx="4">
                  <c:v>17</c:v>
                </c:pt>
                <c:pt idx="5">
                  <c:v>17</c:v>
                </c:pt>
                <c:pt idx="6">
                  <c:v>17</c:v>
                </c:pt>
                <c:pt idx="7">
                  <c:v>17</c:v>
                </c:pt>
                <c:pt idx="8">
                  <c:v>17</c:v>
                </c:pt>
                <c:pt idx="9">
                  <c:v>17</c:v>
                </c:pt>
                <c:pt idx="10">
                  <c:v>17</c:v>
                </c:pt>
              </c:numCache>
            </c:numRef>
          </c:val>
          <c:smooth val="0"/>
          <c:extLst>
            <c:ext xmlns:c16="http://schemas.microsoft.com/office/drawing/2014/chart" uri="{C3380CC4-5D6E-409C-BE32-E72D297353CC}">
              <c16:uniqueId val="{00000001-BDDF-4988-9DA2-911146A300AE}"/>
            </c:ext>
          </c:extLst>
        </c:ser>
        <c:dLbls>
          <c:showLegendKey val="0"/>
          <c:showVal val="0"/>
          <c:showCatName val="0"/>
          <c:showSerName val="0"/>
          <c:showPercent val="0"/>
          <c:showBubbleSize val="0"/>
        </c:dLbls>
        <c:marker val="1"/>
        <c:smooth val="0"/>
        <c:axId val="1334938096"/>
        <c:axId val="1334927536"/>
      </c:lineChart>
      <c:catAx>
        <c:axId val="1334938096"/>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j-lt"/>
                    <a:ea typeface="+mn-ea"/>
                    <a:cs typeface="+mn-cs"/>
                  </a:defRPr>
                </a:pPr>
                <a:r>
                  <a:rPr lang="en-US" sz="1800" b="1" dirty="0">
                    <a:latin typeface="+mj-lt"/>
                  </a:rPr>
                  <a:t>Year</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j-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crossAx val="1334927536"/>
        <c:crosses val="autoZero"/>
        <c:auto val="1"/>
        <c:lblAlgn val="ctr"/>
        <c:lblOffset val="100"/>
        <c:noMultiLvlLbl val="1"/>
      </c:catAx>
      <c:valAx>
        <c:axId val="1334927536"/>
        <c:scaling>
          <c:orientation val="minMax"/>
        </c:scaling>
        <c:delete val="0"/>
        <c:axPos val="l"/>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j-lt"/>
                    <a:ea typeface="+mn-ea"/>
                    <a:cs typeface="+mn-cs"/>
                  </a:defRPr>
                </a:pPr>
                <a:r>
                  <a:rPr lang="en-US" sz="1800" b="1" dirty="0">
                    <a:latin typeface="+mj-lt"/>
                  </a:rPr>
                  <a:t>Number of Fatalities</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j-lt"/>
                <a:ea typeface="+mn-ea"/>
                <a:cs typeface="+mn-cs"/>
              </a:defRPr>
            </a:pPr>
            <a:endParaRPr lang="en-US"/>
          </a:p>
        </c:txPr>
        <c:crossAx val="1334938096"/>
        <c:crosses val="autoZero"/>
        <c:crossBetween val="between"/>
      </c:valAx>
      <c:spPr>
        <a:solidFill>
          <a:schemeClr val="bg1">
            <a:lumMod val="95000"/>
          </a:schemeClr>
        </a:solidFill>
        <a:ln>
          <a:solidFill>
            <a:schemeClr val="bg1">
              <a:lumMod val="75000"/>
            </a:schemeClr>
          </a:solidFill>
        </a:ln>
        <a:effectLst/>
      </c:spPr>
    </c:plotArea>
    <c:legend>
      <c:legendPos val="r"/>
      <c:layout>
        <c:manualLayout>
          <c:xMode val="edge"/>
          <c:yMode val="edge"/>
          <c:x val="0.11452401976975905"/>
          <c:y val="1.7917820250368081E-2"/>
          <c:w val="0.47985181104205249"/>
          <c:h val="0.1325013123359579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46792647103989"/>
          <c:y val="3.6449448878423808E-2"/>
          <c:w val="0.89453207352896014"/>
          <c:h val="0.7956272659965703"/>
        </c:manualLayout>
      </c:layout>
      <c:barChart>
        <c:barDir val="col"/>
        <c:grouping val="clustered"/>
        <c:varyColors val="0"/>
        <c:ser>
          <c:idx val="0"/>
          <c:order val="0"/>
          <c:tx>
            <c:v>Total</c:v>
          </c:tx>
          <c:spPr>
            <a:solidFill>
              <a:schemeClr val="accent1"/>
            </a:solidFill>
            <a:ln>
              <a:noFill/>
            </a:ln>
            <a:effectLst/>
          </c:spPr>
          <c:invertIfNegative val="0"/>
          <c:cat>
            <c:numRef>
              <c:f>Graphs!$B$3:$L$3</c:f>
              <c:numCache>
                <c:formatCode>0</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Graphs!$B$14:$L$14</c:f>
              <c:numCache>
                <c:formatCode>General</c:formatCode>
                <c:ptCount val="11"/>
                <c:pt idx="0" formatCode="_(* #,##0.00_);_(* \(#,##0.00\);_(* &quot;-&quot;??_);_(@_)">
                  <c:v>7.2467046011982908E-2</c:v>
                </c:pt>
                <c:pt idx="1">
                  <c:v>8.0862139616538611E-2</c:v>
                </c:pt>
                <c:pt idx="2">
                  <c:v>5.4422213889618293E-2</c:v>
                </c:pt>
                <c:pt idx="3">
                  <c:v>5.2472156825356941E-2</c:v>
                </c:pt>
                <c:pt idx="4">
                  <c:v>5.6855052804485634E-2</c:v>
                </c:pt>
                <c:pt idx="5">
                  <c:v>5.4126460734234529E-2</c:v>
                </c:pt>
                <c:pt idx="6">
                  <c:v>5.2436426207956542E-2</c:v>
                </c:pt>
                <c:pt idx="7">
                  <c:v>6.2402344648644255E-2</c:v>
                </c:pt>
                <c:pt idx="8">
                  <c:v>8.0678215971332193E-2</c:v>
                </c:pt>
                <c:pt idx="9">
                  <c:v>6.0770430379084674E-2</c:v>
                </c:pt>
                <c:pt idx="10">
                  <c:v>7.7942343488115851E-2</c:v>
                </c:pt>
              </c:numCache>
            </c:numRef>
          </c:val>
          <c:extLst>
            <c:ext xmlns:c16="http://schemas.microsoft.com/office/drawing/2014/chart" uri="{C3380CC4-5D6E-409C-BE32-E72D297353CC}">
              <c16:uniqueId val="{00000000-F0BE-4538-91C6-2762BC121EE7}"/>
            </c:ext>
          </c:extLst>
        </c:ser>
        <c:ser>
          <c:idx val="1"/>
          <c:order val="1"/>
          <c:tx>
            <c:v>Coal</c:v>
          </c:tx>
          <c:spPr>
            <a:solidFill>
              <a:schemeClr val="tx1"/>
            </a:solidFill>
            <a:ln>
              <a:solidFill>
                <a:schemeClr val="tx1"/>
              </a:solidFill>
            </a:ln>
            <a:effectLst/>
          </c:spPr>
          <c:invertIfNegative val="0"/>
          <c:cat>
            <c:numRef>
              <c:f>Graphs!$B$3:$L$3</c:f>
              <c:numCache>
                <c:formatCode>0</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Graphs!$B$19:$L$19</c:f>
              <c:numCache>
                <c:formatCode>General</c:formatCode>
                <c:ptCount val="11"/>
                <c:pt idx="0">
                  <c:v>8.6799314475460465E-2</c:v>
                </c:pt>
                <c:pt idx="1">
                  <c:v>7.7587799202193761E-2</c:v>
                </c:pt>
                <c:pt idx="2">
                  <c:v>6.2663103870446421E-2</c:v>
                </c:pt>
                <c:pt idx="3">
                  <c:v>5.9912823396970058E-2</c:v>
                </c:pt>
                <c:pt idx="4">
                  <c:v>0.10381425476023654</c:v>
                </c:pt>
                <c:pt idx="5">
                  <c:v>8.0623197429071355E-2</c:v>
                </c:pt>
                <c:pt idx="6">
                  <c:v>8.9319664346595259E-2</c:v>
                </c:pt>
                <c:pt idx="7">
                  <c:v>4.7206485861482822E-2</c:v>
                </c:pt>
                <c:pt idx="8">
                  <c:v>0.10506336457478439</c:v>
                </c:pt>
                <c:pt idx="9">
                  <c:v>9.2617904255029027E-2</c:v>
                </c:pt>
                <c:pt idx="10">
                  <c:v>7.1375198075096555E-2</c:v>
                </c:pt>
              </c:numCache>
            </c:numRef>
          </c:val>
          <c:extLst>
            <c:ext xmlns:c16="http://schemas.microsoft.com/office/drawing/2014/chart" uri="{C3380CC4-5D6E-409C-BE32-E72D297353CC}">
              <c16:uniqueId val="{00000001-F0BE-4538-91C6-2762BC121EE7}"/>
            </c:ext>
          </c:extLst>
        </c:ser>
        <c:ser>
          <c:idx val="2"/>
          <c:order val="2"/>
          <c:tx>
            <c:v>MNM</c:v>
          </c:tx>
          <c:spPr>
            <a:solidFill>
              <a:schemeClr val="accent2"/>
            </a:solidFill>
            <a:ln cmpd="sng">
              <a:solidFill>
                <a:schemeClr val="accent2"/>
              </a:solidFill>
            </a:ln>
            <a:effectLst/>
          </c:spPr>
          <c:invertIfNegative val="0"/>
          <c:cat>
            <c:numRef>
              <c:f>Graphs!$B$3:$L$3</c:f>
              <c:numCache>
                <c:formatCode>0</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Graphs!$B$24:$L$24</c:f>
              <c:numCache>
                <c:formatCode>General</c:formatCode>
                <c:ptCount val="11"/>
                <c:pt idx="0">
                  <c:v>6.0996227258579047E-2</c:v>
                </c:pt>
                <c:pt idx="1">
                  <c:v>8.2724059376362777E-2</c:v>
                </c:pt>
                <c:pt idx="2">
                  <c:v>4.7575237621660584E-2</c:v>
                </c:pt>
                <c:pt idx="3">
                  <c:v>4.9574849733891681E-2</c:v>
                </c:pt>
                <c:pt idx="4">
                  <c:v>3.735722496072872E-2</c:v>
                </c:pt>
                <c:pt idx="5">
                  <c:v>4.3423212743579596E-2</c:v>
                </c:pt>
                <c:pt idx="6">
                  <c:v>4.3317635428356926E-2</c:v>
                </c:pt>
                <c:pt idx="7">
                  <c:v>7.2932344689696796E-2</c:v>
                </c:pt>
                <c:pt idx="8">
                  <c:v>7.3464319593547461E-2</c:v>
                </c:pt>
                <c:pt idx="9">
                  <c:v>5.0681045487444003E-2</c:v>
                </c:pt>
                <c:pt idx="10">
                  <c:v>8.0081498786318386E-2</c:v>
                </c:pt>
              </c:numCache>
            </c:numRef>
          </c:val>
          <c:extLst>
            <c:ext xmlns:c16="http://schemas.microsoft.com/office/drawing/2014/chart" uri="{C3380CC4-5D6E-409C-BE32-E72D297353CC}">
              <c16:uniqueId val="{00000002-F0BE-4538-91C6-2762BC121EE7}"/>
            </c:ext>
          </c:extLst>
        </c:ser>
        <c:dLbls>
          <c:showLegendKey val="0"/>
          <c:showVal val="0"/>
          <c:showCatName val="0"/>
          <c:showSerName val="0"/>
          <c:showPercent val="0"/>
          <c:showBubbleSize val="0"/>
        </c:dLbls>
        <c:gapWidth val="150"/>
        <c:axId val="762312032"/>
        <c:axId val="762342272"/>
      </c:barChart>
      <c:catAx>
        <c:axId val="762312032"/>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j-lt"/>
                    <a:ea typeface="+mn-ea"/>
                    <a:cs typeface="+mn-cs"/>
                  </a:defRPr>
                </a:pPr>
                <a:r>
                  <a:rPr lang="en-US" sz="1800" b="1" dirty="0"/>
                  <a:t>Year</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j-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j-lt"/>
                <a:ea typeface="+mn-ea"/>
                <a:cs typeface="+mn-cs"/>
              </a:defRPr>
            </a:pPr>
            <a:endParaRPr lang="en-US"/>
          </a:p>
        </c:txPr>
        <c:crossAx val="762342272"/>
        <c:crosses val="autoZero"/>
        <c:auto val="1"/>
        <c:lblAlgn val="ctr"/>
        <c:lblOffset val="100"/>
        <c:noMultiLvlLbl val="1"/>
      </c:catAx>
      <c:valAx>
        <c:axId val="762342272"/>
        <c:scaling>
          <c:orientation val="minMax"/>
        </c:scaling>
        <c:delete val="0"/>
        <c:axPos val="l"/>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j-lt"/>
                    <a:ea typeface="+mn-ea"/>
                    <a:cs typeface="+mn-cs"/>
                  </a:defRPr>
                </a:pPr>
                <a:r>
                  <a:rPr lang="en-US" sz="1800" b="1" dirty="0"/>
                  <a:t>Fatality Per 1,000,000 Man Hours</a:t>
                </a:r>
              </a:p>
            </c:rich>
          </c:tx>
          <c:layout>
            <c:manualLayout>
              <c:xMode val="edge"/>
              <c:yMode val="edge"/>
              <c:x val="1.3653548938881512E-2"/>
              <c:y val="0.15770221335607174"/>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j-lt"/>
                  <a:ea typeface="+mn-ea"/>
                  <a:cs typeface="+mn-cs"/>
                </a:defRPr>
              </a:pPr>
              <a:endParaRPr lang="en-US"/>
            </a:p>
          </c:txPr>
        </c:title>
        <c:numFmt formatCode="_(* #,##0.00_);_(* \(#,##0.0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j-lt"/>
                <a:ea typeface="+mn-ea"/>
                <a:cs typeface="+mn-cs"/>
              </a:defRPr>
            </a:pPr>
            <a:endParaRPr lang="en-US"/>
          </a:p>
        </c:txPr>
        <c:crossAx val="762312032"/>
        <c:crosses val="autoZero"/>
        <c:crossBetween val="between"/>
      </c:valAx>
      <c:spPr>
        <a:solidFill>
          <a:schemeClr val="bg1">
            <a:lumMod val="95000"/>
          </a:schemeClr>
        </a:solidFill>
        <a:ln>
          <a:solidFill>
            <a:schemeClr val="bg1">
              <a:lumMod val="75000"/>
            </a:schemeClr>
          </a:solidFill>
        </a:ln>
        <a:effectLst/>
      </c:spPr>
    </c:plotArea>
    <c:legend>
      <c:legendPos val="r"/>
      <c:layout>
        <c:manualLayout>
          <c:xMode val="edge"/>
          <c:yMode val="edge"/>
          <c:x val="0.75734752130323058"/>
          <c:y val="3.8743404660388774E-2"/>
          <c:w val="0.23905121011134781"/>
          <c:h val="0.11144601190135468"/>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j-lt"/>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27671476162736"/>
          <c:y val="3.5921599725493886E-2"/>
          <c:w val="0.87043365355791469"/>
          <c:h val="0.80164634855717398"/>
        </c:manualLayout>
      </c:layout>
      <c:barChart>
        <c:barDir val="col"/>
        <c:grouping val="clustered"/>
        <c:varyColors val="0"/>
        <c:ser>
          <c:idx val="0"/>
          <c:order val="0"/>
          <c:tx>
            <c:strRef>
              <c:f>Graphs!$L$44</c:f>
              <c:strCache>
                <c:ptCount val="1"/>
                <c:pt idx="0">
                  <c:v>2023</c:v>
                </c:pt>
              </c:strCache>
            </c:strRef>
          </c:tx>
          <c:spPr>
            <a:solidFill>
              <a:schemeClr val="accent1"/>
            </a:solidFill>
            <a:ln>
              <a:noFill/>
            </a:ln>
            <a:effectLst/>
          </c:spPr>
          <c:invertIfNegative val="0"/>
          <c:cat>
            <c:strRef>
              <c:f>Graphs!$A$56:$A$62</c:f>
              <c:strCache>
                <c:ptCount val="7"/>
                <c:pt idx="0">
                  <c:v>0-19</c:v>
                </c:pt>
                <c:pt idx="1">
                  <c:v>20-29</c:v>
                </c:pt>
                <c:pt idx="2">
                  <c:v>30-39</c:v>
                </c:pt>
                <c:pt idx="3">
                  <c:v>40-49</c:v>
                </c:pt>
                <c:pt idx="4">
                  <c:v>50-59</c:v>
                </c:pt>
                <c:pt idx="5">
                  <c:v>60-69</c:v>
                </c:pt>
                <c:pt idx="6">
                  <c:v>70-79</c:v>
                </c:pt>
              </c:strCache>
            </c:strRef>
          </c:cat>
          <c:val>
            <c:numRef>
              <c:f>Graphs!$L$56:$L$62</c:f>
              <c:numCache>
                <c:formatCode>General</c:formatCode>
                <c:ptCount val="7"/>
                <c:pt idx="0">
                  <c:v>0</c:v>
                </c:pt>
                <c:pt idx="1">
                  <c:v>0</c:v>
                </c:pt>
                <c:pt idx="2">
                  <c:v>4</c:v>
                </c:pt>
                <c:pt idx="3">
                  <c:v>1</c:v>
                </c:pt>
                <c:pt idx="4">
                  <c:v>1</c:v>
                </c:pt>
                <c:pt idx="5">
                  <c:v>2</c:v>
                </c:pt>
                <c:pt idx="6">
                  <c:v>1</c:v>
                </c:pt>
              </c:numCache>
            </c:numRef>
          </c:val>
          <c:extLst>
            <c:ext xmlns:c16="http://schemas.microsoft.com/office/drawing/2014/chart" uri="{C3380CC4-5D6E-409C-BE32-E72D297353CC}">
              <c16:uniqueId val="{00000000-373E-4670-B971-DE55A004839E}"/>
            </c:ext>
          </c:extLst>
        </c:ser>
        <c:ser>
          <c:idx val="1"/>
          <c:order val="1"/>
          <c:tx>
            <c:strRef>
              <c:f>Graphs!$M$44</c:f>
              <c:strCache>
                <c:ptCount val="1"/>
                <c:pt idx="0">
                  <c:v>2013-2022 Avg</c:v>
                </c:pt>
              </c:strCache>
            </c:strRef>
          </c:tx>
          <c:spPr>
            <a:solidFill>
              <a:schemeClr val="accent2"/>
            </a:solidFill>
            <a:ln>
              <a:noFill/>
            </a:ln>
            <a:effectLst/>
          </c:spPr>
          <c:invertIfNegative val="0"/>
          <c:cat>
            <c:strRef>
              <c:f>Graphs!$A$56:$A$62</c:f>
              <c:strCache>
                <c:ptCount val="7"/>
                <c:pt idx="0">
                  <c:v>0-19</c:v>
                </c:pt>
                <c:pt idx="1">
                  <c:v>20-29</c:v>
                </c:pt>
                <c:pt idx="2">
                  <c:v>30-39</c:v>
                </c:pt>
                <c:pt idx="3">
                  <c:v>40-49</c:v>
                </c:pt>
                <c:pt idx="4">
                  <c:v>50-59</c:v>
                </c:pt>
                <c:pt idx="5">
                  <c:v>60-69</c:v>
                </c:pt>
                <c:pt idx="6">
                  <c:v>70-79</c:v>
                </c:pt>
              </c:strCache>
            </c:strRef>
          </c:cat>
          <c:val>
            <c:numRef>
              <c:f>Graphs!$M$56:$M$62</c:f>
              <c:numCache>
                <c:formatCode>General</c:formatCode>
                <c:ptCount val="7"/>
                <c:pt idx="0">
                  <c:v>0</c:v>
                </c:pt>
                <c:pt idx="1">
                  <c:v>2.1</c:v>
                </c:pt>
                <c:pt idx="2">
                  <c:v>3.5</c:v>
                </c:pt>
                <c:pt idx="3">
                  <c:v>3</c:v>
                </c:pt>
                <c:pt idx="4">
                  <c:v>2.6</c:v>
                </c:pt>
                <c:pt idx="5">
                  <c:v>0.9</c:v>
                </c:pt>
                <c:pt idx="6">
                  <c:v>0</c:v>
                </c:pt>
              </c:numCache>
            </c:numRef>
          </c:val>
          <c:extLst>
            <c:ext xmlns:c16="http://schemas.microsoft.com/office/drawing/2014/chart" uri="{C3380CC4-5D6E-409C-BE32-E72D297353CC}">
              <c16:uniqueId val="{00000001-373E-4670-B971-DE55A004839E}"/>
            </c:ext>
          </c:extLst>
        </c:ser>
        <c:dLbls>
          <c:showLegendKey val="0"/>
          <c:showVal val="0"/>
          <c:showCatName val="0"/>
          <c:showSerName val="0"/>
          <c:showPercent val="0"/>
          <c:showBubbleSize val="0"/>
        </c:dLbls>
        <c:gapWidth val="150"/>
        <c:axId val="256705920"/>
        <c:axId val="256722240"/>
      </c:barChart>
      <c:catAx>
        <c:axId val="256705920"/>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j-lt"/>
                    <a:ea typeface="+mn-ea"/>
                    <a:cs typeface="+mn-cs"/>
                  </a:defRPr>
                </a:pPr>
                <a:r>
                  <a:rPr lang="en-US" dirty="0"/>
                  <a:t>Age (Years)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j-lt"/>
                <a:ea typeface="+mn-ea"/>
                <a:cs typeface="+mn-cs"/>
              </a:defRPr>
            </a:pPr>
            <a:endParaRPr lang="en-US"/>
          </a:p>
        </c:txPr>
        <c:crossAx val="256722240"/>
        <c:crosses val="autoZero"/>
        <c:auto val="1"/>
        <c:lblAlgn val="ctr"/>
        <c:lblOffset val="100"/>
        <c:noMultiLvlLbl val="0"/>
      </c:catAx>
      <c:valAx>
        <c:axId val="256722240"/>
        <c:scaling>
          <c:orientation val="minMax"/>
        </c:scaling>
        <c:delete val="0"/>
        <c:axPos val="l"/>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j-lt"/>
                    <a:ea typeface="+mn-ea"/>
                    <a:cs typeface="+mn-cs"/>
                  </a:defRPr>
                </a:pPr>
                <a:r>
                  <a:rPr lang="en-US" dirty="0"/>
                  <a:t>Number of Fatalities</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j-lt"/>
                <a:ea typeface="+mn-ea"/>
                <a:cs typeface="+mn-cs"/>
              </a:defRPr>
            </a:pPr>
            <a:endParaRPr lang="en-US"/>
          </a:p>
        </c:txPr>
        <c:crossAx val="256705920"/>
        <c:crosses val="autoZero"/>
        <c:crossBetween val="between"/>
        <c:majorUnit val="1"/>
      </c:valAx>
      <c:spPr>
        <a:solidFill>
          <a:schemeClr val="bg1">
            <a:lumMod val="95000"/>
          </a:schemeClr>
        </a:solidFill>
        <a:ln>
          <a:solidFill>
            <a:schemeClr val="bg1">
              <a:lumMod val="75000"/>
            </a:schemeClr>
          </a:solidFill>
        </a:ln>
        <a:effectLst/>
      </c:spPr>
    </c:plotArea>
    <c:legend>
      <c:legendPos val="b"/>
      <c:layout>
        <c:manualLayout>
          <c:xMode val="edge"/>
          <c:yMode val="edge"/>
          <c:x val="0.62315720038687117"/>
          <c:y val="4.0384875012151697E-2"/>
          <c:w val="0.3542851110504272"/>
          <c:h val="0.1422132546175050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1">
          <a:latin typeface="+mj-lt"/>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23671013039117"/>
          <c:y val="3.8655564255104968E-2"/>
          <c:w val="0.85958000360872222"/>
          <c:h val="0.75924521311177451"/>
        </c:manualLayout>
      </c:layout>
      <c:barChart>
        <c:barDir val="col"/>
        <c:grouping val="clustered"/>
        <c:varyColors val="0"/>
        <c:ser>
          <c:idx val="0"/>
          <c:order val="0"/>
          <c:tx>
            <c:strRef>
              <c:f>Graphs!$L$44</c:f>
              <c:strCache>
                <c:ptCount val="1"/>
                <c:pt idx="0">
                  <c:v>2023</c:v>
                </c:pt>
              </c:strCache>
            </c:strRef>
          </c:tx>
          <c:spPr>
            <a:solidFill>
              <a:schemeClr val="accent1"/>
            </a:solidFill>
            <a:ln>
              <a:noFill/>
            </a:ln>
            <a:effectLst/>
          </c:spPr>
          <c:invertIfNegative val="0"/>
          <c:cat>
            <c:strRef>
              <c:f>Graphs!$A$45:$A$51</c:f>
              <c:strCache>
                <c:ptCount val="7"/>
                <c:pt idx="0">
                  <c:v>0-19</c:v>
                </c:pt>
                <c:pt idx="1">
                  <c:v>20-29</c:v>
                </c:pt>
                <c:pt idx="2">
                  <c:v>30-39</c:v>
                </c:pt>
                <c:pt idx="3">
                  <c:v>40-49</c:v>
                </c:pt>
                <c:pt idx="4">
                  <c:v>50-59</c:v>
                </c:pt>
                <c:pt idx="5">
                  <c:v>60-69</c:v>
                </c:pt>
                <c:pt idx="6">
                  <c:v>70-79</c:v>
                </c:pt>
              </c:strCache>
            </c:strRef>
          </c:cat>
          <c:val>
            <c:numRef>
              <c:f>Graphs!$L$45:$L$51</c:f>
              <c:numCache>
                <c:formatCode>General</c:formatCode>
                <c:ptCount val="7"/>
                <c:pt idx="0">
                  <c:v>1</c:v>
                </c:pt>
                <c:pt idx="1">
                  <c:v>7</c:v>
                </c:pt>
                <c:pt idx="2">
                  <c:v>8</c:v>
                </c:pt>
                <c:pt idx="3">
                  <c:v>9</c:v>
                </c:pt>
                <c:pt idx="4">
                  <c:v>4</c:v>
                </c:pt>
                <c:pt idx="5">
                  <c:v>9</c:v>
                </c:pt>
                <c:pt idx="6">
                  <c:v>2</c:v>
                </c:pt>
              </c:numCache>
            </c:numRef>
          </c:val>
          <c:extLst>
            <c:ext xmlns:c16="http://schemas.microsoft.com/office/drawing/2014/chart" uri="{C3380CC4-5D6E-409C-BE32-E72D297353CC}">
              <c16:uniqueId val="{00000000-5905-4C69-8B98-8A2DB9328262}"/>
            </c:ext>
          </c:extLst>
        </c:ser>
        <c:ser>
          <c:idx val="1"/>
          <c:order val="1"/>
          <c:tx>
            <c:strRef>
              <c:f>Graphs!$M$44</c:f>
              <c:strCache>
                <c:ptCount val="1"/>
                <c:pt idx="0">
                  <c:v>2013-2022 Avg</c:v>
                </c:pt>
              </c:strCache>
            </c:strRef>
          </c:tx>
          <c:spPr>
            <a:solidFill>
              <a:schemeClr val="accent2"/>
            </a:solidFill>
            <a:ln>
              <a:noFill/>
            </a:ln>
            <a:effectLst/>
          </c:spPr>
          <c:invertIfNegative val="0"/>
          <c:cat>
            <c:strRef>
              <c:f>Graphs!$A$45:$A$51</c:f>
              <c:strCache>
                <c:ptCount val="7"/>
                <c:pt idx="0">
                  <c:v>0-19</c:v>
                </c:pt>
                <c:pt idx="1">
                  <c:v>20-29</c:v>
                </c:pt>
                <c:pt idx="2">
                  <c:v>30-39</c:v>
                </c:pt>
                <c:pt idx="3">
                  <c:v>40-49</c:v>
                </c:pt>
                <c:pt idx="4">
                  <c:v>50-59</c:v>
                </c:pt>
                <c:pt idx="5">
                  <c:v>60-69</c:v>
                </c:pt>
                <c:pt idx="6">
                  <c:v>70-79</c:v>
                </c:pt>
              </c:strCache>
            </c:strRef>
          </c:cat>
          <c:val>
            <c:numRef>
              <c:f>Graphs!$M$45:$M$51</c:f>
              <c:numCache>
                <c:formatCode>General</c:formatCode>
                <c:ptCount val="7"/>
                <c:pt idx="0">
                  <c:v>0.5</c:v>
                </c:pt>
                <c:pt idx="1">
                  <c:v>5.6</c:v>
                </c:pt>
                <c:pt idx="2">
                  <c:v>6.7</c:v>
                </c:pt>
                <c:pt idx="3">
                  <c:v>6.3</c:v>
                </c:pt>
                <c:pt idx="4">
                  <c:v>8.3000000000000007</c:v>
                </c:pt>
                <c:pt idx="5">
                  <c:v>5</c:v>
                </c:pt>
                <c:pt idx="6">
                  <c:v>0.7</c:v>
                </c:pt>
              </c:numCache>
            </c:numRef>
          </c:val>
          <c:extLst>
            <c:ext xmlns:c16="http://schemas.microsoft.com/office/drawing/2014/chart" uri="{C3380CC4-5D6E-409C-BE32-E72D297353CC}">
              <c16:uniqueId val="{00000001-5905-4C69-8B98-8A2DB9328262}"/>
            </c:ext>
          </c:extLst>
        </c:ser>
        <c:dLbls>
          <c:showLegendKey val="0"/>
          <c:showVal val="0"/>
          <c:showCatName val="0"/>
          <c:showSerName val="0"/>
          <c:showPercent val="0"/>
          <c:showBubbleSize val="0"/>
        </c:dLbls>
        <c:gapWidth val="150"/>
        <c:axId val="256705920"/>
        <c:axId val="256722240"/>
      </c:barChart>
      <c:catAx>
        <c:axId val="256705920"/>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r>
                  <a:rPr lang="en-US" sz="1800" dirty="0"/>
                  <a:t>Age (Years)</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crossAx val="256722240"/>
        <c:crosses val="autoZero"/>
        <c:auto val="1"/>
        <c:lblAlgn val="ctr"/>
        <c:lblOffset val="100"/>
        <c:noMultiLvlLbl val="0"/>
      </c:catAx>
      <c:valAx>
        <c:axId val="256722240"/>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r>
                  <a:rPr lang="en-US" sz="1800" dirty="0"/>
                  <a:t>Number of Fatalities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crossAx val="256705920"/>
        <c:crosses val="autoZero"/>
        <c:crossBetween val="between"/>
      </c:valAx>
      <c:spPr>
        <a:solidFill>
          <a:schemeClr val="bg1">
            <a:lumMod val="95000"/>
          </a:schemeClr>
        </a:solidFill>
        <a:ln>
          <a:solidFill>
            <a:schemeClr val="bg1">
              <a:lumMod val="75000"/>
            </a:schemeClr>
          </a:solidFill>
        </a:ln>
        <a:effectLst/>
      </c:spPr>
    </c:plotArea>
    <c:legend>
      <c:legendPos val="b"/>
      <c:layout>
        <c:manualLayout>
          <c:xMode val="edge"/>
          <c:yMode val="edge"/>
          <c:x val="0.13733527856296163"/>
          <c:y val="3.8956383216704998E-2"/>
          <c:w val="0.3637136865140877"/>
          <c:h val="0.1343111879312393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j-lt"/>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52267851603291"/>
          <c:y val="2.9596510290122849E-2"/>
          <c:w val="0.84292180233870617"/>
          <c:h val="0.7522629217833573"/>
        </c:manualLayout>
      </c:layout>
      <c:barChart>
        <c:barDir val="col"/>
        <c:grouping val="clustered"/>
        <c:varyColors val="0"/>
        <c:ser>
          <c:idx val="0"/>
          <c:order val="0"/>
          <c:tx>
            <c:strRef>
              <c:f>Graphs!$L$103</c:f>
              <c:strCache>
                <c:ptCount val="1"/>
                <c:pt idx="0">
                  <c:v>2023</c:v>
                </c:pt>
              </c:strCache>
            </c:strRef>
          </c:tx>
          <c:spPr>
            <a:solidFill>
              <a:schemeClr val="accent1"/>
            </a:solidFill>
            <a:ln>
              <a:noFill/>
            </a:ln>
            <a:effectLst/>
          </c:spPr>
          <c:invertIfNegative val="0"/>
          <c:cat>
            <c:strRef>
              <c:f>Graphs!$A$104:$A$110</c:f>
              <c:strCache>
                <c:ptCount val="7"/>
                <c:pt idx="0">
                  <c:v>&lt;1</c:v>
                </c:pt>
                <c:pt idx="1">
                  <c:v>1-9</c:v>
                </c:pt>
                <c:pt idx="2">
                  <c:v>10-19</c:v>
                </c:pt>
                <c:pt idx="3">
                  <c:v>20-29</c:v>
                </c:pt>
                <c:pt idx="4">
                  <c:v>30-39</c:v>
                </c:pt>
                <c:pt idx="5">
                  <c:v>40-49</c:v>
                </c:pt>
                <c:pt idx="6">
                  <c:v>50-59</c:v>
                </c:pt>
              </c:strCache>
            </c:strRef>
          </c:cat>
          <c:val>
            <c:numRef>
              <c:f>Graphs!$L$104:$L$110</c:f>
              <c:numCache>
                <c:formatCode>General</c:formatCode>
                <c:ptCount val="7"/>
                <c:pt idx="0">
                  <c:v>7</c:v>
                </c:pt>
                <c:pt idx="1">
                  <c:v>13</c:v>
                </c:pt>
                <c:pt idx="2">
                  <c:v>12</c:v>
                </c:pt>
                <c:pt idx="3">
                  <c:v>5</c:v>
                </c:pt>
                <c:pt idx="4">
                  <c:v>1</c:v>
                </c:pt>
                <c:pt idx="5">
                  <c:v>1</c:v>
                </c:pt>
                <c:pt idx="6">
                  <c:v>1</c:v>
                </c:pt>
              </c:numCache>
            </c:numRef>
          </c:val>
          <c:extLst>
            <c:ext xmlns:c16="http://schemas.microsoft.com/office/drawing/2014/chart" uri="{C3380CC4-5D6E-409C-BE32-E72D297353CC}">
              <c16:uniqueId val="{00000000-7EF7-4C10-BCA5-E545E28DF87D}"/>
            </c:ext>
          </c:extLst>
        </c:ser>
        <c:ser>
          <c:idx val="1"/>
          <c:order val="1"/>
          <c:tx>
            <c:strRef>
              <c:f>Graphs!$M$103</c:f>
              <c:strCache>
                <c:ptCount val="1"/>
                <c:pt idx="0">
                  <c:v>2013-2022 Avg</c:v>
                </c:pt>
              </c:strCache>
            </c:strRef>
          </c:tx>
          <c:spPr>
            <a:solidFill>
              <a:schemeClr val="accent2"/>
            </a:solidFill>
            <a:ln>
              <a:noFill/>
            </a:ln>
            <a:effectLst/>
          </c:spPr>
          <c:invertIfNegative val="0"/>
          <c:cat>
            <c:strRef>
              <c:f>Graphs!$A$104:$A$110</c:f>
              <c:strCache>
                <c:ptCount val="7"/>
                <c:pt idx="0">
                  <c:v>&lt;1</c:v>
                </c:pt>
                <c:pt idx="1">
                  <c:v>1-9</c:v>
                </c:pt>
                <c:pt idx="2">
                  <c:v>10-19</c:v>
                </c:pt>
                <c:pt idx="3">
                  <c:v>20-29</c:v>
                </c:pt>
                <c:pt idx="4">
                  <c:v>30-39</c:v>
                </c:pt>
                <c:pt idx="5">
                  <c:v>40-49</c:v>
                </c:pt>
                <c:pt idx="6">
                  <c:v>50-59</c:v>
                </c:pt>
              </c:strCache>
            </c:strRef>
          </c:cat>
          <c:val>
            <c:numRef>
              <c:f>Graphs!$M$104:$M$110</c:f>
              <c:numCache>
                <c:formatCode>General</c:formatCode>
                <c:ptCount val="7"/>
                <c:pt idx="0">
                  <c:v>3.6</c:v>
                </c:pt>
                <c:pt idx="1">
                  <c:v>10.4</c:v>
                </c:pt>
                <c:pt idx="2">
                  <c:v>8.4</c:v>
                </c:pt>
                <c:pt idx="3">
                  <c:v>3.9</c:v>
                </c:pt>
                <c:pt idx="4">
                  <c:v>2.4</c:v>
                </c:pt>
                <c:pt idx="5">
                  <c:v>1</c:v>
                </c:pt>
                <c:pt idx="6">
                  <c:v>0.1</c:v>
                </c:pt>
              </c:numCache>
            </c:numRef>
          </c:val>
          <c:extLst>
            <c:ext xmlns:c16="http://schemas.microsoft.com/office/drawing/2014/chart" uri="{C3380CC4-5D6E-409C-BE32-E72D297353CC}">
              <c16:uniqueId val="{00000001-7EF7-4C10-BCA5-E545E28DF87D}"/>
            </c:ext>
          </c:extLst>
        </c:ser>
        <c:dLbls>
          <c:showLegendKey val="0"/>
          <c:showVal val="0"/>
          <c:showCatName val="0"/>
          <c:showSerName val="0"/>
          <c:showPercent val="0"/>
          <c:showBubbleSize val="0"/>
        </c:dLbls>
        <c:gapWidth val="150"/>
        <c:axId val="256716480"/>
        <c:axId val="256695360"/>
      </c:barChart>
      <c:catAx>
        <c:axId val="256716480"/>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r>
                  <a:rPr lang="en-US" sz="1800" dirty="0">
                    <a:latin typeface="+mj-lt"/>
                  </a:rPr>
                  <a:t>Total Experience (Years)</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crossAx val="256695360"/>
        <c:crosses val="autoZero"/>
        <c:auto val="1"/>
        <c:lblAlgn val="ctr"/>
        <c:lblOffset val="100"/>
        <c:noMultiLvlLbl val="0"/>
      </c:catAx>
      <c:valAx>
        <c:axId val="256695360"/>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r>
                  <a:rPr lang="en-US" sz="1800" dirty="0">
                    <a:latin typeface="+mj-lt"/>
                  </a:rPr>
                  <a:t>Number of</a:t>
                </a:r>
                <a:r>
                  <a:rPr lang="en-US" sz="1800" baseline="0" dirty="0">
                    <a:latin typeface="+mj-lt"/>
                  </a:rPr>
                  <a:t> Fatalities</a:t>
                </a:r>
                <a:endParaRPr lang="en-US" sz="1800" dirty="0">
                  <a:latin typeface="+mj-lt"/>
                </a:endParaRP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crossAx val="256716480"/>
        <c:crosses val="autoZero"/>
        <c:crossBetween val="between"/>
      </c:valAx>
      <c:spPr>
        <a:solidFill>
          <a:schemeClr val="bg1">
            <a:lumMod val="95000"/>
          </a:schemeClr>
        </a:solidFill>
        <a:ln>
          <a:solidFill>
            <a:schemeClr val="bg1">
              <a:lumMod val="75000"/>
            </a:schemeClr>
          </a:solidFill>
        </a:ln>
        <a:effectLst/>
      </c:spPr>
    </c:plotArea>
    <c:legend>
      <c:legendPos val="b"/>
      <c:layout>
        <c:manualLayout>
          <c:xMode val="edge"/>
          <c:yMode val="edge"/>
          <c:x val="0.59193089617386063"/>
          <c:y val="5.7076799267265721E-2"/>
          <c:w val="0.36178288104465506"/>
          <c:h val="0.2147813310459560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64104930656456"/>
          <c:y val="3.3802481870606596E-2"/>
          <c:w val="0.80780335706213657"/>
          <c:h val="0.75015784021235077"/>
        </c:manualLayout>
      </c:layout>
      <c:barChart>
        <c:barDir val="col"/>
        <c:grouping val="clustered"/>
        <c:varyColors val="0"/>
        <c:ser>
          <c:idx val="0"/>
          <c:order val="0"/>
          <c:tx>
            <c:strRef>
              <c:f>Graphs!$L$103</c:f>
              <c:strCache>
                <c:ptCount val="1"/>
                <c:pt idx="0">
                  <c:v>2023</c:v>
                </c:pt>
              </c:strCache>
            </c:strRef>
          </c:tx>
          <c:spPr>
            <a:solidFill>
              <a:schemeClr val="accent1"/>
            </a:solidFill>
            <a:ln>
              <a:noFill/>
            </a:ln>
            <a:effectLst/>
          </c:spPr>
          <c:invertIfNegative val="0"/>
          <c:cat>
            <c:strRef>
              <c:f>Graphs!$A$131:$A$137</c:f>
              <c:strCache>
                <c:ptCount val="7"/>
                <c:pt idx="0">
                  <c:v>&lt;1</c:v>
                </c:pt>
                <c:pt idx="1">
                  <c:v>1-9</c:v>
                </c:pt>
                <c:pt idx="2">
                  <c:v>10-19</c:v>
                </c:pt>
                <c:pt idx="3">
                  <c:v>20-29</c:v>
                </c:pt>
                <c:pt idx="4">
                  <c:v>30-39</c:v>
                </c:pt>
                <c:pt idx="5">
                  <c:v>40-49</c:v>
                </c:pt>
                <c:pt idx="6">
                  <c:v>50-59</c:v>
                </c:pt>
              </c:strCache>
            </c:strRef>
          </c:cat>
          <c:val>
            <c:numRef>
              <c:f>Graphs!$L$131:$L$137</c:f>
              <c:numCache>
                <c:formatCode>General</c:formatCode>
                <c:ptCount val="7"/>
                <c:pt idx="0">
                  <c:v>1</c:v>
                </c:pt>
                <c:pt idx="1">
                  <c:v>1</c:v>
                </c:pt>
                <c:pt idx="2">
                  <c:v>5</c:v>
                </c:pt>
                <c:pt idx="3">
                  <c:v>0</c:v>
                </c:pt>
                <c:pt idx="4">
                  <c:v>1</c:v>
                </c:pt>
                <c:pt idx="5">
                  <c:v>0</c:v>
                </c:pt>
                <c:pt idx="6">
                  <c:v>1</c:v>
                </c:pt>
              </c:numCache>
            </c:numRef>
          </c:val>
          <c:extLst>
            <c:ext xmlns:c16="http://schemas.microsoft.com/office/drawing/2014/chart" uri="{C3380CC4-5D6E-409C-BE32-E72D297353CC}">
              <c16:uniqueId val="{00000000-A25D-4482-A0A7-DE2ADFB88444}"/>
            </c:ext>
          </c:extLst>
        </c:ser>
        <c:ser>
          <c:idx val="1"/>
          <c:order val="1"/>
          <c:tx>
            <c:strRef>
              <c:f>Graphs!$M$103</c:f>
              <c:strCache>
                <c:ptCount val="1"/>
                <c:pt idx="0">
                  <c:v>2013-2022 Avg</c:v>
                </c:pt>
              </c:strCache>
            </c:strRef>
          </c:tx>
          <c:spPr>
            <a:solidFill>
              <a:schemeClr val="accent2"/>
            </a:solidFill>
            <a:ln>
              <a:noFill/>
            </a:ln>
            <a:effectLst/>
          </c:spPr>
          <c:invertIfNegative val="0"/>
          <c:cat>
            <c:strRef>
              <c:f>Graphs!$A$131:$A$137</c:f>
              <c:strCache>
                <c:ptCount val="7"/>
                <c:pt idx="0">
                  <c:v>&lt;1</c:v>
                </c:pt>
                <c:pt idx="1">
                  <c:v>1-9</c:v>
                </c:pt>
                <c:pt idx="2">
                  <c:v>10-19</c:v>
                </c:pt>
                <c:pt idx="3">
                  <c:v>20-29</c:v>
                </c:pt>
                <c:pt idx="4">
                  <c:v>30-39</c:v>
                </c:pt>
                <c:pt idx="5">
                  <c:v>40-49</c:v>
                </c:pt>
                <c:pt idx="6">
                  <c:v>50-59</c:v>
                </c:pt>
              </c:strCache>
            </c:strRef>
          </c:cat>
          <c:val>
            <c:numRef>
              <c:f>Graphs!$M$131:$M$137</c:f>
              <c:numCache>
                <c:formatCode>General</c:formatCode>
                <c:ptCount val="7"/>
                <c:pt idx="0">
                  <c:v>0.5</c:v>
                </c:pt>
                <c:pt idx="1">
                  <c:v>3.8</c:v>
                </c:pt>
                <c:pt idx="2">
                  <c:v>4.5</c:v>
                </c:pt>
                <c:pt idx="3">
                  <c:v>1.5</c:v>
                </c:pt>
                <c:pt idx="4">
                  <c:v>0.9</c:v>
                </c:pt>
                <c:pt idx="5">
                  <c:v>0.3</c:v>
                </c:pt>
                <c:pt idx="6">
                  <c:v>0</c:v>
                </c:pt>
              </c:numCache>
            </c:numRef>
          </c:val>
          <c:extLst>
            <c:ext xmlns:c16="http://schemas.microsoft.com/office/drawing/2014/chart" uri="{C3380CC4-5D6E-409C-BE32-E72D297353CC}">
              <c16:uniqueId val="{00000001-A25D-4482-A0A7-DE2ADFB88444}"/>
            </c:ext>
          </c:extLst>
        </c:ser>
        <c:dLbls>
          <c:showLegendKey val="0"/>
          <c:showVal val="0"/>
          <c:showCatName val="0"/>
          <c:showSerName val="0"/>
          <c:showPercent val="0"/>
          <c:showBubbleSize val="0"/>
        </c:dLbls>
        <c:gapWidth val="150"/>
        <c:axId val="256716480"/>
        <c:axId val="256695360"/>
      </c:barChart>
      <c:catAx>
        <c:axId val="256716480"/>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r>
                  <a:rPr lang="en-US" sz="1800" dirty="0">
                    <a:latin typeface="+mj-lt"/>
                  </a:rPr>
                  <a:t>Total Experience (Years)</a:t>
                </a:r>
              </a:p>
            </c:rich>
          </c:tx>
          <c:layout>
            <c:manualLayout>
              <c:xMode val="edge"/>
              <c:yMode val="edge"/>
              <c:x val="0.36799793626450772"/>
              <c:y val="0.8617150768581147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crossAx val="256695360"/>
        <c:crosses val="autoZero"/>
        <c:auto val="1"/>
        <c:lblAlgn val="ctr"/>
        <c:lblOffset val="100"/>
        <c:noMultiLvlLbl val="0"/>
      </c:catAx>
      <c:valAx>
        <c:axId val="256695360"/>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r>
                  <a:rPr lang="en-US" sz="1800" dirty="0">
                    <a:latin typeface="+mj-lt"/>
                  </a:rPr>
                  <a:t>Number of Fatalities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crossAx val="256716480"/>
        <c:crosses val="autoZero"/>
        <c:crossBetween val="between"/>
      </c:valAx>
      <c:spPr>
        <a:solidFill>
          <a:schemeClr val="bg1">
            <a:lumMod val="95000"/>
          </a:schemeClr>
        </a:solidFill>
        <a:ln>
          <a:solidFill>
            <a:schemeClr val="bg1">
              <a:lumMod val="75000"/>
            </a:schemeClr>
          </a:solidFill>
        </a:ln>
        <a:effectLst/>
      </c:spPr>
    </c:plotArea>
    <c:legend>
      <c:legendPos val="b"/>
      <c:layout>
        <c:manualLayout>
          <c:xMode val="edge"/>
          <c:yMode val="edge"/>
          <c:x val="0.51423478668664868"/>
          <c:y val="5.9115132553889609E-2"/>
          <c:w val="0.4396339163349689"/>
          <c:h val="0.2380139326465059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D66094-E76A-9B6D-7137-70A0BC675B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C2E96E6-38BC-762F-959A-D94A0FA84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C801D0-EED7-464E-874E-A24CE72C9915}" type="datetimeFigureOut">
              <a:rPr lang="en-US" smtClean="0"/>
              <a:t>9/4/2024</a:t>
            </a:fld>
            <a:endParaRPr lang="en-US" dirty="0"/>
          </a:p>
        </p:txBody>
      </p:sp>
      <p:sp>
        <p:nvSpPr>
          <p:cNvPr id="4" name="Footer Placeholder 3">
            <a:extLst>
              <a:ext uri="{FF2B5EF4-FFF2-40B4-BE49-F238E27FC236}">
                <a16:creationId xmlns:a16="http://schemas.microsoft.com/office/drawing/2014/main" id="{3534A3A4-CBCE-4069-5AF4-455EFCBE54C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C4B84DB-0DD2-BE3F-22C7-9AE608D2EC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A0FA12-2438-4E9C-881D-AE27A726FCD3}" type="slidenum">
              <a:rPr lang="en-US" smtClean="0"/>
              <a:t>‹#›</a:t>
            </a:fld>
            <a:endParaRPr lang="en-US" dirty="0"/>
          </a:p>
        </p:txBody>
      </p:sp>
    </p:spTree>
    <p:extLst>
      <p:ext uri="{BB962C8B-B14F-4D97-AF65-F5344CB8AC3E}">
        <p14:creationId xmlns:p14="http://schemas.microsoft.com/office/powerpoint/2010/main" val="42688734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434A16-C422-4DEE-AAED-020B65BFFEF3}" type="datetimeFigureOut">
              <a:rPr lang="en-US" smtClean="0"/>
              <a:t>9/4/2024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547E84-8176-4F68-AB39-0DA7DBB901A1}" type="slidenum">
              <a:rPr lang="en-US" smtClean="0"/>
              <a:t>‹#›</a:t>
            </a:fld>
            <a:endParaRPr lang="en-US" dirty="0"/>
          </a:p>
        </p:txBody>
      </p:sp>
    </p:spTree>
    <p:extLst>
      <p:ext uri="{BB962C8B-B14F-4D97-AF65-F5344CB8AC3E}">
        <p14:creationId xmlns:p14="http://schemas.microsoft.com/office/powerpoint/2010/main" val="395627545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547E84-8176-4F68-AB39-0DA7DBB901A1}" type="slidenum">
              <a:rPr lang="en-US" smtClean="0"/>
              <a:t>1</a:t>
            </a:fld>
            <a:endParaRPr lang="en-US" dirty="0"/>
          </a:p>
        </p:txBody>
      </p:sp>
    </p:spTree>
    <p:extLst>
      <p:ext uri="{BB962C8B-B14F-4D97-AF65-F5344CB8AC3E}">
        <p14:creationId xmlns:p14="http://schemas.microsoft.com/office/powerpoint/2010/main" val="2998944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at 32</a:t>
            </a:r>
          </a:p>
          <a:p>
            <a:r>
              <a:rPr lang="en-US" dirty="0"/>
              <a:t>At 40</a:t>
            </a:r>
          </a:p>
        </p:txBody>
      </p:sp>
      <p:sp>
        <p:nvSpPr>
          <p:cNvPr id="4" name="Slide Number Placeholder 3"/>
          <p:cNvSpPr>
            <a:spLocks noGrp="1"/>
          </p:cNvSpPr>
          <p:nvPr>
            <p:ph type="sldNum" sz="quarter" idx="5"/>
          </p:nvPr>
        </p:nvSpPr>
        <p:spPr/>
        <p:txBody>
          <a:bodyPr/>
          <a:lstStyle/>
          <a:p>
            <a:fld id="{B8547E84-8176-4F68-AB39-0DA7DBB901A1}" type="slidenum">
              <a:rPr lang="en-US" smtClean="0"/>
              <a:t>9</a:t>
            </a:fld>
            <a:endParaRPr lang="en-US" dirty="0"/>
          </a:p>
        </p:txBody>
      </p:sp>
    </p:spTree>
    <p:extLst>
      <p:ext uri="{BB962C8B-B14F-4D97-AF65-F5344CB8AC3E}">
        <p14:creationId xmlns:p14="http://schemas.microsoft.com/office/powerpoint/2010/main" val="4236374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12</a:t>
            </a:r>
          </a:p>
          <a:p>
            <a:r>
              <a:rPr lang="en-US" dirty="0"/>
              <a:t>At 9</a:t>
            </a:r>
          </a:p>
        </p:txBody>
      </p:sp>
      <p:sp>
        <p:nvSpPr>
          <p:cNvPr id="4" name="Slide Number Placeholder 3"/>
          <p:cNvSpPr>
            <a:spLocks noGrp="1"/>
          </p:cNvSpPr>
          <p:nvPr>
            <p:ph type="sldNum" sz="quarter" idx="5"/>
          </p:nvPr>
        </p:nvSpPr>
        <p:spPr/>
        <p:txBody>
          <a:bodyPr/>
          <a:lstStyle/>
          <a:p>
            <a:fld id="{B8547E84-8176-4F68-AB39-0DA7DBB901A1}" type="slidenum">
              <a:rPr lang="en-US" smtClean="0"/>
              <a:t>10</a:t>
            </a:fld>
            <a:endParaRPr lang="en-US" dirty="0"/>
          </a:p>
        </p:txBody>
      </p:sp>
    </p:spTree>
    <p:extLst>
      <p:ext uri="{BB962C8B-B14F-4D97-AF65-F5344CB8AC3E}">
        <p14:creationId xmlns:p14="http://schemas.microsoft.com/office/powerpoint/2010/main" val="3377785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Avg=4</a:t>
            </a:r>
          </a:p>
          <a:p>
            <a:r>
              <a:rPr lang="en-US" dirty="0"/>
              <a:t>At 3</a:t>
            </a:r>
          </a:p>
        </p:txBody>
      </p:sp>
      <p:sp>
        <p:nvSpPr>
          <p:cNvPr id="4" name="Slide Number Placeholder 3"/>
          <p:cNvSpPr>
            <a:spLocks noGrp="1"/>
          </p:cNvSpPr>
          <p:nvPr>
            <p:ph type="sldNum" sz="quarter" idx="5"/>
          </p:nvPr>
        </p:nvSpPr>
        <p:spPr/>
        <p:txBody>
          <a:bodyPr/>
          <a:lstStyle/>
          <a:p>
            <a:fld id="{B8547E84-8176-4F68-AB39-0DA7DBB901A1}" type="slidenum">
              <a:rPr lang="en-US" smtClean="0"/>
              <a:t>11</a:t>
            </a:fld>
            <a:endParaRPr lang="en-US" dirty="0"/>
          </a:p>
        </p:txBody>
      </p:sp>
    </p:spTree>
    <p:extLst>
      <p:ext uri="{BB962C8B-B14F-4D97-AF65-F5344CB8AC3E}">
        <p14:creationId xmlns:p14="http://schemas.microsoft.com/office/powerpoint/2010/main" val="2738508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does not include AC below 1 for averages. Machinery is major outlier</a:t>
            </a:r>
          </a:p>
        </p:txBody>
      </p:sp>
      <p:sp>
        <p:nvSpPr>
          <p:cNvPr id="4" name="Slide Number Placeholder 3"/>
          <p:cNvSpPr>
            <a:spLocks noGrp="1"/>
          </p:cNvSpPr>
          <p:nvPr>
            <p:ph type="sldNum" sz="quarter" idx="5"/>
          </p:nvPr>
        </p:nvSpPr>
        <p:spPr/>
        <p:txBody>
          <a:bodyPr/>
          <a:lstStyle/>
          <a:p>
            <a:fld id="{B8547E84-8176-4F68-AB39-0DA7DBB901A1}" type="slidenum">
              <a:rPr lang="en-US" smtClean="0"/>
              <a:t>16</a:t>
            </a:fld>
            <a:endParaRPr lang="en-US" dirty="0"/>
          </a:p>
        </p:txBody>
      </p:sp>
    </p:spTree>
    <p:extLst>
      <p:ext uri="{BB962C8B-B14F-4D97-AF65-F5344CB8AC3E}">
        <p14:creationId xmlns:p14="http://schemas.microsoft.com/office/powerpoint/2010/main" val="845054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on trajectory for a record low year</a:t>
            </a:r>
          </a:p>
        </p:txBody>
      </p:sp>
      <p:sp>
        <p:nvSpPr>
          <p:cNvPr id="4" name="Slide Number Placeholder 3"/>
          <p:cNvSpPr>
            <a:spLocks noGrp="1"/>
          </p:cNvSpPr>
          <p:nvPr>
            <p:ph type="sldNum" sz="quarter" idx="5"/>
          </p:nvPr>
        </p:nvSpPr>
        <p:spPr/>
        <p:txBody>
          <a:bodyPr/>
          <a:lstStyle/>
          <a:p>
            <a:fld id="{B8547E84-8176-4F68-AB39-0DA7DBB901A1}" type="slidenum">
              <a:rPr lang="en-US" smtClean="0"/>
              <a:t>30</a:t>
            </a:fld>
            <a:endParaRPr lang="en-US" dirty="0"/>
          </a:p>
        </p:txBody>
      </p:sp>
    </p:spTree>
    <p:extLst>
      <p:ext uri="{BB962C8B-B14F-4D97-AF65-F5344CB8AC3E}">
        <p14:creationId xmlns:p14="http://schemas.microsoft.com/office/powerpoint/2010/main" val="4005159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547E84-8176-4F68-AB39-0DA7DBB901A1}" type="slidenum">
              <a:rPr lang="en-US" smtClean="0"/>
              <a:t>31</a:t>
            </a:fld>
            <a:endParaRPr lang="en-US" dirty="0"/>
          </a:p>
        </p:txBody>
      </p:sp>
    </p:spTree>
    <p:extLst>
      <p:ext uri="{BB962C8B-B14F-4D97-AF65-F5344CB8AC3E}">
        <p14:creationId xmlns:p14="http://schemas.microsoft.com/office/powerpoint/2010/main" val="13177165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40308-AD62-AB00-7271-9E27B34E0B47}"/>
              </a:ext>
            </a:extLst>
          </p:cNvPr>
          <p:cNvSpPr>
            <a:spLocks noGrp="1"/>
          </p:cNvSpPr>
          <p:nvPr>
            <p:ph type="ctrTitle"/>
          </p:nvPr>
        </p:nvSpPr>
        <p:spPr>
          <a:xfrm>
            <a:off x="624540" y="1041400"/>
            <a:ext cx="10942918" cy="1713753"/>
          </a:xfrm>
        </p:spPr>
        <p:txBody>
          <a:bodyPr anchor="ctr">
            <a:normAutofit/>
          </a:bodyPr>
          <a:lstStyle>
            <a:lvl1pPr algn="ctr">
              <a:defRPr sz="4800" b="1">
                <a:latin typeface="Segoe UI Variable Text Semibold" pitchFamily="2" charset="0"/>
                <a:cs typeface="Segoe UI Semilight" panose="020B0402040204020203"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8702C-25CA-AD64-C68A-330B691797D4}"/>
              </a:ext>
            </a:extLst>
          </p:cNvPr>
          <p:cNvSpPr>
            <a:spLocks noGrp="1"/>
          </p:cNvSpPr>
          <p:nvPr>
            <p:ph type="subTitle" idx="1"/>
          </p:nvPr>
        </p:nvSpPr>
        <p:spPr>
          <a:xfrm>
            <a:off x="1524000" y="3431934"/>
            <a:ext cx="9144000" cy="665162"/>
          </a:xfrm>
        </p:spPr>
        <p:txBody>
          <a:bodyPr anchor="ctr">
            <a:normAutofit/>
          </a:bodyPr>
          <a:lstStyle>
            <a:lvl1pPr marL="0" indent="0" algn="ctr">
              <a:buNone/>
              <a:defRPr sz="2400">
                <a:latin typeface="Segoe UI Variable Text Semibold" pitchFamily="2"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D8B223F5-FD1E-F50E-FE21-4BF6F7BB1F03}"/>
              </a:ext>
            </a:extLst>
          </p:cNvPr>
          <p:cNvPicPr>
            <a:picLocks noChangeAspect="1"/>
          </p:cNvPicPr>
          <p:nvPr/>
        </p:nvPicPr>
        <p:blipFill>
          <a:blip r:embed="rId2"/>
          <a:stretch>
            <a:fillRect/>
          </a:stretch>
        </p:blipFill>
        <p:spPr>
          <a:xfrm>
            <a:off x="4580725" y="5006355"/>
            <a:ext cx="3030549" cy="892420"/>
          </a:xfrm>
          <a:prstGeom prst="rect">
            <a:avLst/>
          </a:prstGeom>
        </p:spPr>
      </p:pic>
      <p:sp>
        <p:nvSpPr>
          <p:cNvPr id="11" name="Subtitle 2">
            <a:extLst>
              <a:ext uri="{FF2B5EF4-FFF2-40B4-BE49-F238E27FC236}">
                <a16:creationId xmlns:a16="http://schemas.microsoft.com/office/drawing/2014/main" id="{65EA0ABC-4182-0A10-F29A-B1C3F9B5673D}"/>
              </a:ext>
            </a:extLst>
          </p:cNvPr>
          <p:cNvSpPr txBox="1">
            <a:spLocks/>
          </p:cNvSpPr>
          <p:nvPr/>
        </p:nvSpPr>
        <p:spPr>
          <a:xfrm>
            <a:off x="270435" y="6293223"/>
            <a:ext cx="11651129" cy="394395"/>
          </a:xfrm>
          <a:prstGeom prst="rect">
            <a:avLst/>
          </a:prstGeom>
          <a:solidFill>
            <a:srgbClr val="0033A0"/>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Segoe UI Semilight" panose="020B0402040204020203" pitchFamily="34" charset="0"/>
                <a:ea typeface="+mn-ea"/>
                <a:cs typeface="Segoe UI Semilight" panose="020B04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solidFill>
                  <a:srgbClr val="FFFFFF"/>
                </a:solidFill>
              </a:rPr>
              <a:t>Metallurgical Coal Producers Association, Lebanon, VA 9/5/2024</a:t>
            </a:r>
          </a:p>
        </p:txBody>
      </p:sp>
    </p:spTree>
    <p:extLst>
      <p:ext uri="{BB962C8B-B14F-4D97-AF65-F5344CB8AC3E}">
        <p14:creationId xmlns:p14="http://schemas.microsoft.com/office/powerpoint/2010/main" val="4198612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ACF45-75DB-395C-936E-E9F6ADF4E6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429D2C-5344-61B4-837B-63E2DE1A4B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3DC6AF-5238-51BE-370B-73774A1EB2C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1F96812-D1E4-C352-7427-C3004D4294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D565CA-AAB6-F9FB-4C84-6E2C7AB914E1}"/>
              </a:ext>
            </a:extLst>
          </p:cNvPr>
          <p:cNvSpPr>
            <a:spLocks noGrp="1"/>
          </p:cNvSpPr>
          <p:nvPr>
            <p:ph type="sldNum" sz="quarter" idx="12"/>
          </p:nvPr>
        </p:nvSpPr>
        <p:spPr/>
        <p:txBody>
          <a:bodyPr/>
          <a:lstStyle/>
          <a:p>
            <a:fld id="{18D9C91A-DD26-4F3D-90F8-0E637563E7CF}" type="slidenum">
              <a:rPr lang="en-US" smtClean="0"/>
              <a:t>‹#›</a:t>
            </a:fld>
            <a:endParaRPr lang="en-US" dirty="0"/>
          </a:p>
        </p:txBody>
      </p:sp>
    </p:spTree>
    <p:extLst>
      <p:ext uri="{BB962C8B-B14F-4D97-AF65-F5344CB8AC3E}">
        <p14:creationId xmlns:p14="http://schemas.microsoft.com/office/powerpoint/2010/main" val="3536365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3B2797-5413-AE76-DFDF-CF7E7C4168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504FBC-C0F8-6B27-BA11-2D9BCFF271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33ADC6-541F-12FD-BCE7-03F3D56F54B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CDAB35D-EBC4-9FE7-1296-DEDED4FA24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ACB597-B66B-9476-9385-32A77D4A326D}"/>
              </a:ext>
            </a:extLst>
          </p:cNvPr>
          <p:cNvSpPr>
            <a:spLocks noGrp="1"/>
          </p:cNvSpPr>
          <p:nvPr>
            <p:ph type="sldNum" sz="quarter" idx="12"/>
          </p:nvPr>
        </p:nvSpPr>
        <p:spPr/>
        <p:txBody>
          <a:bodyPr/>
          <a:lstStyle/>
          <a:p>
            <a:fld id="{18D9C91A-DD26-4F3D-90F8-0E637563E7CF}" type="slidenum">
              <a:rPr lang="en-US" smtClean="0"/>
              <a:t>‹#›</a:t>
            </a:fld>
            <a:endParaRPr lang="en-US" dirty="0"/>
          </a:p>
        </p:txBody>
      </p:sp>
    </p:spTree>
    <p:extLst>
      <p:ext uri="{BB962C8B-B14F-4D97-AF65-F5344CB8AC3E}">
        <p14:creationId xmlns:p14="http://schemas.microsoft.com/office/powerpoint/2010/main" val="111051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ABD4E-E396-54A7-4484-C72767A14E5F}"/>
              </a:ext>
            </a:extLst>
          </p:cNvPr>
          <p:cNvSpPr>
            <a:spLocks noGrp="1"/>
          </p:cNvSpPr>
          <p:nvPr>
            <p:ph type="title"/>
          </p:nvPr>
        </p:nvSpPr>
        <p:spPr>
          <a:xfrm>
            <a:off x="412376" y="365126"/>
            <a:ext cx="11367247" cy="579156"/>
          </a:xfrm>
        </p:spPr>
        <p:txBody>
          <a:bodyPr>
            <a:normAutofit/>
          </a:bodyPr>
          <a:lstStyle>
            <a:lvl1pPr>
              <a:defRPr sz="3200" b="1">
                <a:latin typeface="Segoe UI Variable Text Semibold" pitchFamily="2" charset="0"/>
                <a:cs typeface="Segoe UI Semilight" panose="020B0402040204020203"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D471816-CC71-03E9-266C-401F70266380}"/>
              </a:ext>
            </a:extLst>
          </p:cNvPr>
          <p:cNvSpPr>
            <a:spLocks noGrp="1"/>
          </p:cNvSpPr>
          <p:nvPr>
            <p:ph idx="1"/>
          </p:nvPr>
        </p:nvSpPr>
        <p:spPr>
          <a:xfrm>
            <a:off x="412376" y="1072589"/>
            <a:ext cx="11367247" cy="5059269"/>
          </a:xfrm>
        </p:spPr>
        <p:txBody>
          <a:bodyPr/>
          <a:lstStyle>
            <a:lvl1pPr marL="228600" indent="-228600">
              <a:buClr>
                <a:schemeClr val="accent2"/>
              </a:buClr>
              <a:buFont typeface="Wingdings" panose="05000000000000000000" pitchFamily="2" charset="2"/>
              <a:buChar char="§"/>
              <a:defRPr>
                <a:latin typeface="Segoe UI Semilight" panose="020B0402040204020203" pitchFamily="34" charset="0"/>
                <a:cs typeface="Segoe UI Semilight" panose="020B0402040204020203" pitchFamily="34" charset="0"/>
              </a:defRPr>
            </a:lvl1pPr>
            <a:lvl2pPr marL="685800" indent="-228600">
              <a:buClr>
                <a:schemeClr val="accent2"/>
              </a:buClr>
              <a:buFont typeface="Wingdings" panose="05000000000000000000" pitchFamily="2" charset="2"/>
              <a:buChar char="§"/>
              <a:defRPr>
                <a:latin typeface="Segoe UI Semilight" panose="020B0402040204020203" pitchFamily="34" charset="0"/>
                <a:cs typeface="Segoe UI Semilight" panose="020B0402040204020203" pitchFamily="34" charset="0"/>
              </a:defRPr>
            </a:lvl2pPr>
            <a:lvl3pPr marL="1143000" indent="-228600">
              <a:buClr>
                <a:schemeClr val="accent2"/>
              </a:buClr>
              <a:buFont typeface="Wingdings" panose="05000000000000000000" pitchFamily="2" charset="2"/>
              <a:buChar char="§"/>
              <a:defRPr>
                <a:latin typeface="Segoe UI Semilight" panose="020B0402040204020203" pitchFamily="34" charset="0"/>
                <a:cs typeface="Segoe UI Semilight" panose="020B0402040204020203" pitchFamily="34" charset="0"/>
              </a:defRPr>
            </a:lvl3pPr>
            <a:lvl4pPr marL="1600200" indent="-228600">
              <a:buClr>
                <a:schemeClr val="accent2"/>
              </a:buClr>
              <a:buFont typeface="Wingdings" panose="05000000000000000000" pitchFamily="2" charset="2"/>
              <a:buChar char="§"/>
              <a:defRPr>
                <a:latin typeface="Segoe UI Semilight" panose="020B0402040204020203" pitchFamily="34" charset="0"/>
                <a:cs typeface="Segoe UI Semilight" panose="020B0402040204020203" pitchFamily="34" charset="0"/>
              </a:defRPr>
            </a:lvl4pPr>
            <a:lvl5pPr marL="2057400" indent="-228600">
              <a:buClr>
                <a:schemeClr val="accent2"/>
              </a:buClr>
              <a:buFont typeface="Wingdings" panose="05000000000000000000" pitchFamily="2" charset="2"/>
              <a:buChar char="§"/>
              <a:defRPr>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95887BFE-1F95-3686-256A-04A272ED237A}"/>
              </a:ext>
            </a:extLst>
          </p:cNvPr>
          <p:cNvSpPr>
            <a:spLocks noGrp="1"/>
          </p:cNvSpPr>
          <p:nvPr>
            <p:ph type="sldNum" sz="quarter" idx="12"/>
          </p:nvPr>
        </p:nvSpPr>
        <p:spPr>
          <a:xfrm>
            <a:off x="11259670" y="6358777"/>
            <a:ext cx="549835" cy="365125"/>
          </a:xfrm>
        </p:spPr>
        <p:txBody>
          <a:bodyPr/>
          <a:lstStyle>
            <a:lvl1pPr>
              <a:defRPr>
                <a:latin typeface="Segoe UI Semilight" panose="020B0402040204020203" pitchFamily="34" charset="0"/>
                <a:cs typeface="Segoe UI Semilight" panose="020B0402040204020203" pitchFamily="34" charset="0"/>
              </a:defRPr>
            </a:lvl1pPr>
          </a:lstStyle>
          <a:p>
            <a:fld id="{18D9C91A-DD26-4F3D-90F8-0E637563E7CF}" type="slidenum">
              <a:rPr lang="en-US" smtClean="0"/>
              <a:pPr/>
              <a:t>‹#›</a:t>
            </a:fld>
            <a:endParaRPr lang="en-US" dirty="0"/>
          </a:p>
        </p:txBody>
      </p:sp>
      <p:pic>
        <p:nvPicPr>
          <p:cNvPr id="7" name="Picture 6">
            <a:extLst>
              <a:ext uri="{FF2B5EF4-FFF2-40B4-BE49-F238E27FC236}">
                <a16:creationId xmlns:a16="http://schemas.microsoft.com/office/drawing/2014/main" id="{0739A79D-EC65-4109-2C0F-F7370DFFE845}"/>
              </a:ext>
            </a:extLst>
          </p:cNvPr>
          <p:cNvPicPr>
            <a:picLocks noChangeAspect="1"/>
          </p:cNvPicPr>
          <p:nvPr/>
        </p:nvPicPr>
        <p:blipFill>
          <a:blip r:embed="rId2"/>
          <a:stretch>
            <a:fillRect/>
          </a:stretch>
        </p:blipFill>
        <p:spPr>
          <a:xfrm>
            <a:off x="382495" y="6358777"/>
            <a:ext cx="1231631" cy="362684"/>
          </a:xfrm>
          <a:prstGeom prst="rect">
            <a:avLst/>
          </a:prstGeom>
        </p:spPr>
      </p:pic>
      <p:cxnSp>
        <p:nvCxnSpPr>
          <p:cNvPr id="9" name="Straight Connector 8">
            <a:extLst>
              <a:ext uri="{FF2B5EF4-FFF2-40B4-BE49-F238E27FC236}">
                <a16:creationId xmlns:a16="http://schemas.microsoft.com/office/drawing/2014/main" id="{1EFB1CB7-94AA-ED65-0969-A3B1EB5553C6}"/>
              </a:ext>
            </a:extLst>
          </p:cNvPr>
          <p:cNvCxnSpPr>
            <a:cxnSpLocks/>
          </p:cNvCxnSpPr>
          <p:nvPr/>
        </p:nvCxnSpPr>
        <p:spPr>
          <a:xfrm>
            <a:off x="406403" y="944282"/>
            <a:ext cx="6974541" cy="0"/>
          </a:xfrm>
          <a:prstGeom prst="line">
            <a:avLst/>
          </a:prstGeom>
          <a:ln w="38100">
            <a:solidFill>
              <a:srgbClr val="0033A0"/>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21F9110C-2739-9872-C086-DCE1F3597485}"/>
              </a:ext>
            </a:extLst>
          </p:cNvPr>
          <p:cNvSpPr>
            <a:spLocks noGrp="1"/>
          </p:cNvSpPr>
          <p:nvPr>
            <p:ph type="ftr" sz="quarter" idx="11"/>
          </p:nvPr>
        </p:nvSpPr>
        <p:spPr>
          <a:xfrm>
            <a:off x="4038600" y="6356350"/>
            <a:ext cx="4114800" cy="365125"/>
          </a:xfrm>
        </p:spPr>
        <p:txBody>
          <a:bodyPr/>
          <a:lstStyle>
            <a:lvl1pPr>
              <a:defRPr>
                <a:latin typeface="Segoe UI Semilight" panose="020B0402040204020203" pitchFamily="34" charset="0"/>
                <a:cs typeface="Segoe UI Semilight" panose="020B0402040204020203" pitchFamily="34" charset="0"/>
              </a:defRPr>
            </a:lvl1pPr>
          </a:lstStyle>
          <a:p>
            <a:endParaRPr lang="en-US" dirty="0"/>
          </a:p>
        </p:txBody>
      </p:sp>
    </p:spTree>
    <p:extLst>
      <p:ext uri="{BB962C8B-B14F-4D97-AF65-F5344CB8AC3E}">
        <p14:creationId xmlns:p14="http://schemas.microsoft.com/office/powerpoint/2010/main" val="324937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0C8129C-7742-5694-7A38-982FDF2EC724}"/>
              </a:ext>
            </a:extLst>
          </p:cNvPr>
          <p:cNvSpPr>
            <a:spLocks noGrp="1"/>
          </p:cNvSpPr>
          <p:nvPr>
            <p:ph type="title"/>
          </p:nvPr>
        </p:nvSpPr>
        <p:spPr>
          <a:xfrm>
            <a:off x="412376" y="365126"/>
            <a:ext cx="11367247" cy="579156"/>
          </a:xfrm>
        </p:spPr>
        <p:txBody>
          <a:bodyPr>
            <a:normAutofit/>
          </a:bodyPr>
          <a:lstStyle>
            <a:lvl1pPr>
              <a:defRPr sz="3200" b="1">
                <a:latin typeface="Segoe UI Variable Text Semibold" pitchFamily="2" charset="0"/>
                <a:cs typeface="Segoe UI Semilight" panose="020B0402040204020203" pitchFamily="34" charset="0"/>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65AEE877-9639-2F5B-392B-17901ECA28B9}"/>
              </a:ext>
            </a:extLst>
          </p:cNvPr>
          <p:cNvCxnSpPr>
            <a:cxnSpLocks/>
          </p:cNvCxnSpPr>
          <p:nvPr/>
        </p:nvCxnSpPr>
        <p:spPr>
          <a:xfrm>
            <a:off x="406403" y="944282"/>
            <a:ext cx="6974541" cy="0"/>
          </a:xfrm>
          <a:prstGeom prst="line">
            <a:avLst/>
          </a:prstGeom>
          <a:ln w="38100">
            <a:solidFill>
              <a:srgbClr val="0033A0"/>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21CAA2B4-851F-DAB5-6E52-4393C8D72405}"/>
              </a:ext>
            </a:extLst>
          </p:cNvPr>
          <p:cNvSpPr>
            <a:spLocks noGrp="1"/>
          </p:cNvSpPr>
          <p:nvPr>
            <p:ph type="sldNum" sz="quarter" idx="12"/>
          </p:nvPr>
        </p:nvSpPr>
        <p:spPr>
          <a:xfrm>
            <a:off x="11259670" y="6358777"/>
            <a:ext cx="549835" cy="365125"/>
          </a:xfrm>
        </p:spPr>
        <p:txBody>
          <a:bodyPr/>
          <a:lstStyle>
            <a:lvl1pPr>
              <a:defRPr>
                <a:latin typeface="Segoe UI Semilight" panose="020B0402040204020203" pitchFamily="34" charset="0"/>
                <a:cs typeface="Segoe UI Semilight" panose="020B0402040204020203" pitchFamily="34" charset="0"/>
              </a:defRPr>
            </a:lvl1pPr>
          </a:lstStyle>
          <a:p>
            <a:fld id="{18D9C91A-DD26-4F3D-90F8-0E637563E7CF}" type="slidenum">
              <a:rPr lang="en-US" smtClean="0"/>
              <a:pPr/>
              <a:t>‹#›</a:t>
            </a:fld>
            <a:endParaRPr lang="en-US" dirty="0"/>
          </a:p>
        </p:txBody>
      </p:sp>
      <p:pic>
        <p:nvPicPr>
          <p:cNvPr id="11" name="Picture 10">
            <a:extLst>
              <a:ext uri="{FF2B5EF4-FFF2-40B4-BE49-F238E27FC236}">
                <a16:creationId xmlns:a16="http://schemas.microsoft.com/office/drawing/2014/main" id="{C9B82CA1-E227-41B4-AD7F-AD094C518503}"/>
              </a:ext>
            </a:extLst>
          </p:cNvPr>
          <p:cNvPicPr>
            <a:picLocks noChangeAspect="1"/>
          </p:cNvPicPr>
          <p:nvPr/>
        </p:nvPicPr>
        <p:blipFill>
          <a:blip r:embed="rId2"/>
          <a:stretch>
            <a:fillRect/>
          </a:stretch>
        </p:blipFill>
        <p:spPr>
          <a:xfrm>
            <a:off x="382495" y="6358777"/>
            <a:ext cx="1231631" cy="362684"/>
          </a:xfrm>
          <a:prstGeom prst="rect">
            <a:avLst/>
          </a:prstGeom>
        </p:spPr>
      </p:pic>
      <p:sp>
        <p:nvSpPr>
          <p:cNvPr id="12" name="Footer Placeholder 4">
            <a:extLst>
              <a:ext uri="{FF2B5EF4-FFF2-40B4-BE49-F238E27FC236}">
                <a16:creationId xmlns:a16="http://schemas.microsoft.com/office/drawing/2014/main" id="{F8E94368-E2E7-FD3E-C861-FDD73A091A59}"/>
              </a:ext>
            </a:extLst>
          </p:cNvPr>
          <p:cNvSpPr>
            <a:spLocks noGrp="1"/>
          </p:cNvSpPr>
          <p:nvPr>
            <p:ph type="ftr" sz="quarter" idx="11"/>
          </p:nvPr>
        </p:nvSpPr>
        <p:spPr>
          <a:xfrm>
            <a:off x="4038600" y="6356350"/>
            <a:ext cx="4114800" cy="365125"/>
          </a:xfrm>
        </p:spPr>
        <p:txBody>
          <a:bodyPr/>
          <a:lstStyle>
            <a:lvl1pPr>
              <a:defRPr>
                <a:latin typeface="Segoe UI Semilight" panose="020B0402040204020203" pitchFamily="34" charset="0"/>
                <a:cs typeface="Segoe UI Semilight" panose="020B0402040204020203" pitchFamily="34" charset="0"/>
              </a:defRPr>
            </a:lvl1pPr>
          </a:lstStyle>
          <a:p>
            <a:endParaRPr lang="en-US" dirty="0"/>
          </a:p>
        </p:txBody>
      </p:sp>
      <p:sp>
        <p:nvSpPr>
          <p:cNvPr id="13" name="Content Placeholder 2">
            <a:extLst>
              <a:ext uri="{FF2B5EF4-FFF2-40B4-BE49-F238E27FC236}">
                <a16:creationId xmlns:a16="http://schemas.microsoft.com/office/drawing/2014/main" id="{951DAD2D-6141-3C18-6F30-119D17ED7026}"/>
              </a:ext>
            </a:extLst>
          </p:cNvPr>
          <p:cNvSpPr>
            <a:spLocks noGrp="1"/>
          </p:cNvSpPr>
          <p:nvPr>
            <p:ph idx="1"/>
          </p:nvPr>
        </p:nvSpPr>
        <p:spPr>
          <a:xfrm>
            <a:off x="412376" y="1924425"/>
            <a:ext cx="5366871" cy="4165595"/>
          </a:xfrm>
        </p:spPr>
        <p:txBody>
          <a:bodyPr/>
          <a:lstStyle>
            <a:lvl1pPr marL="228600" indent="-228600">
              <a:buClr>
                <a:schemeClr val="accent2"/>
              </a:buClr>
              <a:buFont typeface="Wingdings" panose="05000000000000000000" pitchFamily="2" charset="2"/>
              <a:buChar char="§"/>
              <a:defRPr>
                <a:latin typeface="Segoe UI Semilight" panose="020B0402040204020203" pitchFamily="34" charset="0"/>
                <a:cs typeface="Segoe UI Semilight" panose="020B0402040204020203" pitchFamily="34" charset="0"/>
              </a:defRPr>
            </a:lvl1pPr>
            <a:lvl2pPr marL="685800" indent="-228600">
              <a:buClr>
                <a:schemeClr val="accent2"/>
              </a:buClr>
              <a:buFont typeface="Wingdings" panose="05000000000000000000" pitchFamily="2" charset="2"/>
              <a:buChar char="§"/>
              <a:defRPr>
                <a:latin typeface="Segoe UI Semilight" panose="020B0402040204020203" pitchFamily="34" charset="0"/>
                <a:cs typeface="Segoe UI Semilight" panose="020B0402040204020203" pitchFamily="34" charset="0"/>
              </a:defRPr>
            </a:lvl2pPr>
            <a:lvl3pPr marL="1143000" indent="-228600">
              <a:buClr>
                <a:schemeClr val="accent2"/>
              </a:buClr>
              <a:buFont typeface="Wingdings" panose="05000000000000000000" pitchFamily="2" charset="2"/>
              <a:buChar char="§"/>
              <a:defRPr>
                <a:latin typeface="Segoe UI Semilight" panose="020B0402040204020203" pitchFamily="34" charset="0"/>
                <a:cs typeface="Segoe UI Semilight" panose="020B0402040204020203" pitchFamily="34" charset="0"/>
              </a:defRPr>
            </a:lvl3pPr>
            <a:lvl4pPr marL="1600200" indent="-228600">
              <a:buClr>
                <a:schemeClr val="accent2"/>
              </a:buClr>
              <a:buFont typeface="Wingdings" panose="05000000000000000000" pitchFamily="2" charset="2"/>
              <a:buChar char="§"/>
              <a:defRPr>
                <a:latin typeface="Segoe UI Semilight" panose="020B0402040204020203" pitchFamily="34" charset="0"/>
                <a:cs typeface="Segoe UI Semilight" panose="020B0402040204020203" pitchFamily="34" charset="0"/>
              </a:defRPr>
            </a:lvl4pPr>
            <a:lvl5pPr marL="2057400" indent="-228600">
              <a:buClr>
                <a:schemeClr val="accent2"/>
              </a:buClr>
              <a:buFont typeface="Wingdings" panose="05000000000000000000" pitchFamily="2" charset="2"/>
              <a:buChar char="§"/>
              <a:defRPr>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4F4F0D38-0C24-AC71-3230-6FE8523B4EED}"/>
              </a:ext>
            </a:extLst>
          </p:cNvPr>
          <p:cNvSpPr>
            <a:spLocks noGrp="1"/>
          </p:cNvSpPr>
          <p:nvPr>
            <p:ph idx="13"/>
          </p:nvPr>
        </p:nvSpPr>
        <p:spPr>
          <a:xfrm>
            <a:off x="6412752" y="1924420"/>
            <a:ext cx="5366871" cy="4165595"/>
          </a:xfrm>
        </p:spPr>
        <p:txBody>
          <a:bodyPr/>
          <a:lstStyle>
            <a:lvl1pPr marL="228600" indent="-228600">
              <a:buClr>
                <a:schemeClr val="accent2"/>
              </a:buClr>
              <a:buFont typeface="Wingdings" panose="05000000000000000000" pitchFamily="2" charset="2"/>
              <a:buChar char="§"/>
              <a:defRPr>
                <a:latin typeface="Segoe UI Semilight" panose="020B0402040204020203" pitchFamily="34" charset="0"/>
                <a:cs typeface="Segoe UI Semilight" panose="020B0402040204020203" pitchFamily="34" charset="0"/>
              </a:defRPr>
            </a:lvl1pPr>
            <a:lvl2pPr marL="685800" indent="-228600">
              <a:buClr>
                <a:schemeClr val="accent2"/>
              </a:buClr>
              <a:buFont typeface="Wingdings" panose="05000000000000000000" pitchFamily="2" charset="2"/>
              <a:buChar char="§"/>
              <a:defRPr>
                <a:latin typeface="Segoe UI Semilight" panose="020B0402040204020203" pitchFamily="34" charset="0"/>
                <a:cs typeface="Segoe UI Semilight" panose="020B0402040204020203" pitchFamily="34" charset="0"/>
              </a:defRPr>
            </a:lvl2pPr>
            <a:lvl3pPr marL="1143000" indent="-228600">
              <a:buClr>
                <a:schemeClr val="accent2"/>
              </a:buClr>
              <a:buFont typeface="Wingdings" panose="05000000000000000000" pitchFamily="2" charset="2"/>
              <a:buChar char="§"/>
              <a:defRPr>
                <a:latin typeface="Segoe UI Semilight" panose="020B0402040204020203" pitchFamily="34" charset="0"/>
                <a:cs typeface="Segoe UI Semilight" panose="020B0402040204020203" pitchFamily="34" charset="0"/>
              </a:defRPr>
            </a:lvl3pPr>
            <a:lvl4pPr marL="1600200" indent="-228600">
              <a:buClr>
                <a:schemeClr val="accent2"/>
              </a:buClr>
              <a:buFont typeface="Wingdings" panose="05000000000000000000" pitchFamily="2" charset="2"/>
              <a:buChar char="§"/>
              <a:defRPr>
                <a:latin typeface="Segoe UI Semilight" panose="020B0402040204020203" pitchFamily="34" charset="0"/>
                <a:cs typeface="Segoe UI Semilight" panose="020B0402040204020203" pitchFamily="34" charset="0"/>
              </a:defRPr>
            </a:lvl4pPr>
            <a:lvl5pPr marL="2057400" indent="-228600">
              <a:buClr>
                <a:schemeClr val="accent2"/>
              </a:buClr>
              <a:buFont typeface="Wingdings" panose="05000000000000000000" pitchFamily="2" charset="2"/>
              <a:buChar char="§"/>
              <a:defRPr>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a:extLst>
              <a:ext uri="{FF2B5EF4-FFF2-40B4-BE49-F238E27FC236}">
                <a16:creationId xmlns:a16="http://schemas.microsoft.com/office/drawing/2014/main" id="{C9E40C2C-39BE-9F63-B90C-D56B6A5A41F0}"/>
              </a:ext>
            </a:extLst>
          </p:cNvPr>
          <p:cNvSpPr>
            <a:spLocks noGrp="1"/>
          </p:cNvSpPr>
          <p:nvPr>
            <p:ph type="body" idx="14"/>
          </p:nvPr>
        </p:nvSpPr>
        <p:spPr>
          <a:xfrm>
            <a:off x="406403" y="1072588"/>
            <a:ext cx="5366871" cy="823912"/>
          </a:xfrm>
        </p:spPr>
        <p:txBody>
          <a:bodyPr anchor="ctr">
            <a:normAutofit/>
          </a:bodyPr>
          <a:lstStyle>
            <a:lvl1pPr marL="0" indent="0">
              <a:buNone/>
              <a:defRPr sz="2000" b="1">
                <a:latin typeface="Segoe UI Variable Text Semibold" pitchFamily="2" charset="0"/>
                <a:cs typeface="Segoe UI Semilight" panose="020B04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Text Placeholder 2">
            <a:extLst>
              <a:ext uri="{FF2B5EF4-FFF2-40B4-BE49-F238E27FC236}">
                <a16:creationId xmlns:a16="http://schemas.microsoft.com/office/drawing/2014/main" id="{DA339B90-308A-C46F-BDAC-46E2842F96BE}"/>
              </a:ext>
            </a:extLst>
          </p:cNvPr>
          <p:cNvSpPr>
            <a:spLocks noGrp="1"/>
          </p:cNvSpPr>
          <p:nvPr>
            <p:ph type="body" idx="15"/>
          </p:nvPr>
        </p:nvSpPr>
        <p:spPr>
          <a:xfrm>
            <a:off x="6412752" y="1072588"/>
            <a:ext cx="5366871" cy="823912"/>
          </a:xfrm>
        </p:spPr>
        <p:txBody>
          <a:bodyPr anchor="ctr">
            <a:normAutofit/>
          </a:bodyPr>
          <a:lstStyle>
            <a:lvl1pPr marL="0" indent="0">
              <a:buNone/>
              <a:defRPr sz="2000" b="1">
                <a:latin typeface="Segoe UI Variable Text Semibold" pitchFamily="2" charset="0"/>
                <a:cs typeface="Browallia New" panose="020B0502040204020203" pitchFamily="34" charset="-34"/>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943653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5D89F-6076-DC8D-DD32-CEE0CB3B94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BE2134-55DA-2B47-D59A-A4749D5239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0881FB-F4A0-490A-8C18-4894FBBDF9C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214D9DD-7C63-06BE-0E42-8972261BB2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49A1EC-9495-BE5A-56EA-E6E174DB6DD0}"/>
              </a:ext>
            </a:extLst>
          </p:cNvPr>
          <p:cNvSpPr>
            <a:spLocks noGrp="1"/>
          </p:cNvSpPr>
          <p:nvPr>
            <p:ph type="sldNum" sz="quarter" idx="12"/>
          </p:nvPr>
        </p:nvSpPr>
        <p:spPr/>
        <p:txBody>
          <a:bodyPr/>
          <a:lstStyle/>
          <a:p>
            <a:fld id="{18D9C91A-DD26-4F3D-90F8-0E637563E7CF}" type="slidenum">
              <a:rPr lang="en-US" smtClean="0"/>
              <a:t>‹#›</a:t>
            </a:fld>
            <a:endParaRPr lang="en-US" dirty="0"/>
          </a:p>
        </p:txBody>
      </p:sp>
    </p:spTree>
    <p:extLst>
      <p:ext uri="{BB962C8B-B14F-4D97-AF65-F5344CB8AC3E}">
        <p14:creationId xmlns:p14="http://schemas.microsoft.com/office/powerpoint/2010/main" val="1957072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D15B8-501B-EC60-6559-B429153446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55E8AC-6BE0-401B-00B9-857FA1F0FD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632B57-F677-2A25-3D32-53924400E1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5ECA50-B7D1-C857-DC5B-A5023E3D74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D1FCBD-8B60-ECFA-0A75-42F69AE730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B4118A-0CFB-5C52-B14C-02CB4D214860}"/>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579DFDBE-EF57-E2B5-2ABC-330885A9F5A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B318257-58E9-3723-AAE7-9FC18D8722BA}"/>
              </a:ext>
            </a:extLst>
          </p:cNvPr>
          <p:cNvSpPr>
            <a:spLocks noGrp="1"/>
          </p:cNvSpPr>
          <p:nvPr>
            <p:ph type="sldNum" sz="quarter" idx="12"/>
          </p:nvPr>
        </p:nvSpPr>
        <p:spPr/>
        <p:txBody>
          <a:bodyPr/>
          <a:lstStyle/>
          <a:p>
            <a:fld id="{18D9C91A-DD26-4F3D-90F8-0E637563E7CF}" type="slidenum">
              <a:rPr lang="en-US" smtClean="0"/>
              <a:t>‹#›</a:t>
            </a:fld>
            <a:endParaRPr lang="en-US" dirty="0"/>
          </a:p>
        </p:txBody>
      </p:sp>
    </p:spTree>
    <p:extLst>
      <p:ext uri="{BB962C8B-B14F-4D97-AF65-F5344CB8AC3E}">
        <p14:creationId xmlns:p14="http://schemas.microsoft.com/office/powerpoint/2010/main" val="2466609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7EE24-3815-AA86-0190-666ACFFFB1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1EFB2E-8C42-FCC0-5A50-5305B4A62012}"/>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9E3A5C9A-1985-81CD-741E-78A9705CD6B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54BAD3D-21C3-612A-70E1-EE9BFABA9D29}"/>
              </a:ext>
            </a:extLst>
          </p:cNvPr>
          <p:cNvSpPr>
            <a:spLocks noGrp="1"/>
          </p:cNvSpPr>
          <p:nvPr>
            <p:ph type="sldNum" sz="quarter" idx="12"/>
          </p:nvPr>
        </p:nvSpPr>
        <p:spPr/>
        <p:txBody>
          <a:bodyPr/>
          <a:lstStyle/>
          <a:p>
            <a:fld id="{18D9C91A-DD26-4F3D-90F8-0E637563E7CF}" type="slidenum">
              <a:rPr lang="en-US" smtClean="0"/>
              <a:t>‹#›</a:t>
            </a:fld>
            <a:endParaRPr lang="en-US" dirty="0"/>
          </a:p>
        </p:txBody>
      </p:sp>
    </p:spTree>
    <p:extLst>
      <p:ext uri="{BB962C8B-B14F-4D97-AF65-F5344CB8AC3E}">
        <p14:creationId xmlns:p14="http://schemas.microsoft.com/office/powerpoint/2010/main" val="1372143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1C31B6-E180-36BC-A41E-435045B8CBDD}"/>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147A58A2-1DF5-4FEE-8FB3-798FE4859B3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308C83C-D421-9F1E-7239-81FA1ED6C7CD}"/>
              </a:ext>
            </a:extLst>
          </p:cNvPr>
          <p:cNvSpPr>
            <a:spLocks noGrp="1"/>
          </p:cNvSpPr>
          <p:nvPr>
            <p:ph type="sldNum" sz="quarter" idx="12"/>
          </p:nvPr>
        </p:nvSpPr>
        <p:spPr/>
        <p:txBody>
          <a:bodyPr/>
          <a:lstStyle/>
          <a:p>
            <a:fld id="{18D9C91A-DD26-4F3D-90F8-0E637563E7CF}" type="slidenum">
              <a:rPr lang="en-US" smtClean="0"/>
              <a:t>‹#›</a:t>
            </a:fld>
            <a:endParaRPr lang="en-US" dirty="0"/>
          </a:p>
        </p:txBody>
      </p:sp>
    </p:spTree>
    <p:extLst>
      <p:ext uri="{BB962C8B-B14F-4D97-AF65-F5344CB8AC3E}">
        <p14:creationId xmlns:p14="http://schemas.microsoft.com/office/powerpoint/2010/main" val="261374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489F8-4E0A-02BD-1CEA-7E79254E80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ADACE5-CC41-A3A4-C051-60B1C5C3CF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0B663E-6CAF-C4D6-EA69-65EF44A6B4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81EEA7-947C-3EB4-1896-FAD1DAB5BF0A}"/>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288AE088-F1CC-C41E-21DE-090E4E3ADA0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16DD9-9236-A456-08B2-A0E598F93325}"/>
              </a:ext>
            </a:extLst>
          </p:cNvPr>
          <p:cNvSpPr>
            <a:spLocks noGrp="1"/>
          </p:cNvSpPr>
          <p:nvPr>
            <p:ph type="sldNum" sz="quarter" idx="12"/>
          </p:nvPr>
        </p:nvSpPr>
        <p:spPr/>
        <p:txBody>
          <a:bodyPr/>
          <a:lstStyle/>
          <a:p>
            <a:fld id="{18D9C91A-DD26-4F3D-90F8-0E637563E7CF}" type="slidenum">
              <a:rPr lang="en-US" smtClean="0"/>
              <a:t>‹#›</a:t>
            </a:fld>
            <a:endParaRPr lang="en-US" dirty="0"/>
          </a:p>
        </p:txBody>
      </p:sp>
    </p:spTree>
    <p:extLst>
      <p:ext uri="{BB962C8B-B14F-4D97-AF65-F5344CB8AC3E}">
        <p14:creationId xmlns:p14="http://schemas.microsoft.com/office/powerpoint/2010/main" val="2445831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6A1E3-A532-F1FD-7625-84E45D3088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A3B8CE-CF1E-E22F-3F72-CA8D48F509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DC65864B-3B06-32F0-9254-7432F26523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016742-2D30-D60C-9393-139E597BBCE2}"/>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9B7B6CA4-DB33-6A5E-6143-B17E0D72E9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34B1D0D-575A-71D9-87A7-7DC91A95AA60}"/>
              </a:ext>
            </a:extLst>
          </p:cNvPr>
          <p:cNvSpPr>
            <a:spLocks noGrp="1"/>
          </p:cNvSpPr>
          <p:nvPr>
            <p:ph type="sldNum" sz="quarter" idx="12"/>
          </p:nvPr>
        </p:nvSpPr>
        <p:spPr/>
        <p:txBody>
          <a:bodyPr/>
          <a:lstStyle/>
          <a:p>
            <a:fld id="{18D9C91A-DD26-4F3D-90F8-0E637563E7CF}" type="slidenum">
              <a:rPr lang="en-US" smtClean="0"/>
              <a:t>‹#›</a:t>
            </a:fld>
            <a:endParaRPr lang="en-US" dirty="0"/>
          </a:p>
        </p:txBody>
      </p:sp>
    </p:spTree>
    <p:extLst>
      <p:ext uri="{BB962C8B-B14F-4D97-AF65-F5344CB8AC3E}">
        <p14:creationId xmlns:p14="http://schemas.microsoft.com/office/powerpoint/2010/main" val="966595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D77DF2-EAD8-4797-913E-0D65B030E9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E3618E-A58E-B6B5-A357-BD58733EB3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FD6324-D522-1ED6-3B37-714D7D5F74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F8FA2B5C-0097-36E9-2DFD-3C347D2CAC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0551603-7033-0EA2-F80C-C0716ACAFD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D9C91A-DD26-4F3D-90F8-0E637563E7CF}" type="slidenum">
              <a:rPr lang="en-US" smtClean="0"/>
              <a:t>‹#›</a:t>
            </a:fld>
            <a:endParaRPr lang="en-US" dirty="0"/>
          </a:p>
        </p:txBody>
      </p:sp>
    </p:spTree>
    <p:extLst>
      <p:ext uri="{BB962C8B-B14F-4D97-AF65-F5344CB8AC3E}">
        <p14:creationId xmlns:p14="http://schemas.microsoft.com/office/powerpoint/2010/main" val="1287110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mailto:nathan.Kelley@uky.edu"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pngtree.com/freepng/deep-learning-line-icon-vector_9064959.html" TargetMode="External"/><Relationship Id="rId1" Type="http://schemas.openxmlformats.org/officeDocument/2006/relationships/slideLayout" Target="../slideLayouts/slideLayout2.xml"/><Relationship Id="rId6" Type="http://schemas.openxmlformats.org/officeDocument/2006/relationships/hyperlink" Target="https://pxhere.com/en/photo/698161" TargetMode="Externa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C8731-BA3F-FAD6-6D4F-7D34CCE2CD95}"/>
              </a:ext>
            </a:extLst>
          </p:cNvPr>
          <p:cNvSpPr>
            <a:spLocks noGrp="1"/>
          </p:cNvSpPr>
          <p:nvPr>
            <p:ph type="ctrTitle"/>
          </p:nvPr>
        </p:nvSpPr>
        <p:spPr/>
        <p:txBody>
          <a:bodyPr>
            <a:normAutofit fontScale="90000"/>
          </a:bodyPr>
          <a:lstStyle/>
          <a:p>
            <a:r>
              <a:rPr lang="en-US" dirty="0"/>
              <a:t>An Analysis of MSHA Fatality Reports: </a:t>
            </a:r>
            <a:br>
              <a:rPr lang="en-US" dirty="0"/>
            </a:br>
            <a:r>
              <a:rPr lang="en-US" dirty="0"/>
              <a:t>Are We Safely Going in the Right Direction?</a:t>
            </a:r>
          </a:p>
        </p:txBody>
      </p:sp>
      <p:sp>
        <p:nvSpPr>
          <p:cNvPr id="3" name="Subtitle 2">
            <a:extLst>
              <a:ext uri="{FF2B5EF4-FFF2-40B4-BE49-F238E27FC236}">
                <a16:creationId xmlns:a16="http://schemas.microsoft.com/office/drawing/2014/main" id="{FD508679-BA48-690C-A73B-A22A936DEBF3}"/>
              </a:ext>
            </a:extLst>
          </p:cNvPr>
          <p:cNvSpPr>
            <a:spLocks noGrp="1"/>
          </p:cNvSpPr>
          <p:nvPr>
            <p:ph type="subTitle" idx="1"/>
          </p:nvPr>
        </p:nvSpPr>
        <p:spPr>
          <a:xfrm>
            <a:off x="1472184" y="2755153"/>
            <a:ext cx="9247632" cy="2185416"/>
          </a:xfrm>
        </p:spPr>
        <p:txBody>
          <a:bodyPr>
            <a:normAutofit/>
          </a:bodyPr>
          <a:lstStyle/>
          <a:p>
            <a:r>
              <a:rPr lang="en-US" b="1" dirty="0"/>
              <a:t>Nathan Kelley</a:t>
            </a:r>
            <a:r>
              <a:rPr lang="en-US" b="1" baseline="30000" dirty="0"/>
              <a:t>1</a:t>
            </a:r>
            <a:r>
              <a:rPr lang="en-US" dirty="0"/>
              <a:t>, Mark Savit</a:t>
            </a:r>
            <a:r>
              <a:rPr lang="en-US" baseline="30000" dirty="0"/>
              <a:t>2</a:t>
            </a:r>
            <a:r>
              <a:rPr lang="en-US" dirty="0"/>
              <a:t>, Eric Lutz</a:t>
            </a:r>
            <a:r>
              <a:rPr lang="en-US" baseline="30000" dirty="0"/>
              <a:t>3</a:t>
            </a:r>
            <a:r>
              <a:rPr lang="en-US" dirty="0"/>
              <a:t>, Pedram Roghanchi</a:t>
            </a:r>
            <a:r>
              <a:rPr lang="en-US" baseline="30000" dirty="0"/>
              <a:t>1</a:t>
            </a:r>
          </a:p>
          <a:p>
            <a:endParaRPr lang="en-US" baseline="30000" dirty="0"/>
          </a:p>
          <a:p>
            <a:r>
              <a:rPr lang="en-US" sz="1800" baseline="30000" dirty="0"/>
              <a:t>1</a:t>
            </a:r>
            <a:r>
              <a:rPr lang="en-US" sz="1800" dirty="0"/>
              <a:t> University of Kentucky, Lexington KY</a:t>
            </a:r>
          </a:p>
          <a:p>
            <a:r>
              <a:rPr lang="en-US" sz="1800" baseline="30000" dirty="0"/>
              <a:t>2</a:t>
            </a:r>
            <a:r>
              <a:rPr lang="en-US" sz="1800" dirty="0"/>
              <a:t> Predictive Compliance, Denver CO</a:t>
            </a:r>
          </a:p>
          <a:p>
            <a:r>
              <a:rPr lang="en-US" sz="1800" baseline="30000" dirty="0"/>
              <a:t>3</a:t>
            </a:r>
            <a:r>
              <a:rPr lang="en-US" sz="1800" dirty="0"/>
              <a:t> University of Arizona, Tucson AZ</a:t>
            </a:r>
          </a:p>
        </p:txBody>
      </p:sp>
    </p:spTree>
    <p:extLst>
      <p:ext uri="{BB962C8B-B14F-4D97-AF65-F5344CB8AC3E}">
        <p14:creationId xmlns:p14="http://schemas.microsoft.com/office/powerpoint/2010/main" val="790394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2DADD-D6B9-E26B-7FD4-5F1284B29141}"/>
              </a:ext>
            </a:extLst>
          </p:cNvPr>
          <p:cNvSpPr>
            <a:spLocks noGrp="1"/>
          </p:cNvSpPr>
          <p:nvPr>
            <p:ph type="title"/>
          </p:nvPr>
        </p:nvSpPr>
        <p:spPr/>
        <p:txBody>
          <a:bodyPr/>
          <a:lstStyle/>
          <a:p>
            <a:r>
              <a:rPr lang="en-US" dirty="0"/>
              <a:t>Coal Industry Fatalities between 2013 and 2023</a:t>
            </a:r>
          </a:p>
        </p:txBody>
      </p:sp>
      <p:sp>
        <p:nvSpPr>
          <p:cNvPr id="6" name="Slide Number Placeholder 5">
            <a:extLst>
              <a:ext uri="{FF2B5EF4-FFF2-40B4-BE49-F238E27FC236}">
                <a16:creationId xmlns:a16="http://schemas.microsoft.com/office/drawing/2014/main" id="{524E6615-A7BA-2B04-41C5-96E83EC23C19}"/>
              </a:ext>
            </a:extLst>
          </p:cNvPr>
          <p:cNvSpPr>
            <a:spLocks noGrp="1"/>
          </p:cNvSpPr>
          <p:nvPr>
            <p:ph type="sldNum" sz="quarter" idx="12"/>
          </p:nvPr>
        </p:nvSpPr>
        <p:spPr/>
        <p:txBody>
          <a:bodyPr/>
          <a:lstStyle/>
          <a:p>
            <a:fld id="{18D9C91A-DD26-4F3D-90F8-0E637563E7CF}" type="slidenum">
              <a:rPr lang="en-US" smtClean="0"/>
              <a:pPr/>
              <a:t>10</a:t>
            </a:fld>
            <a:endParaRPr lang="en-US" dirty="0"/>
          </a:p>
        </p:txBody>
      </p:sp>
      <p:graphicFrame>
        <p:nvGraphicFramePr>
          <p:cNvPr id="5" name="Chart 4">
            <a:extLst>
              <a:ext uri="{FF2B5EF4-FFF2-40B4-BE49-F238E27FC236}">
                <a16:creationId xmlns:a16="http://schemas.microsoft.com/office/drawing/2014/main" id="{885879CF-A99D-4C51-81DA-14B9539B8BDA}"/>
              </a:ext>
            </a:extLst>
          </p:cNvPr>
          <p:cNvGraphicFramePr>
            <a:graphicFrameLocks/>
          </p:cNvGraphicFramePr>
          <p:nvPr>
            <p:extLst>
              <p:ext uri="{D42A27DB-BD31-4B8C-83A1-F6EECF244321}">
                <p14:modId xmlns:p14="http://schemas.microsoft.com/office/powerpoint/2010/main" val="1866940257"/>
              </p:ext>
            </p:extLst>
          </p:nvPr>
        </p:nvGraphicFramePr>
        <p:xfrm>
          <a:off x="153057" y="1123212"/>
          <a:ext cx="11656448" cy="5369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6246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2C52-AA0C-4240-D511-77FFFF69E90E}"/>
              </a:ext>
            </a:extLst>
          </p:cNvPr>
          <p:cNvSpPr>
            <a:spLocks noGrp="1"/>
          </p:cNvSpPr>
          <p:nvPr>
            <p:ph type="title"/>
          </p:nvPr>
        </p:nvSpPr>
        <p:spPr/>
        <p:txBody>
          <a:bodyPr>
            <a:normAutofit fontScale="90000"/>
          </a:bodyPr>
          <a:lstStyle/>
          <a:p>
            <a:r>
              <a:rPr lang="en-US" dirty="0"/>
              <a:t>Metal and Nonmetal Industry Fatalities between 2013 and 2023</a:t>
            </a:r>
          </a:p>
        </p:txBody>
      </p:sp>
      <p:sp>
        <p:nvSpPr>
          <p:cNvPr id="4" name="Slide Number Placeholder 3">
            <a:extLst>
              <a:ext uri="{FF2B5EF4-FFF2-40B4-BE49-F238E27FC236}">
                <a16:creationId xmlns:a16="http://schemas.microsoft.com/office/drawing/2014/main" id="{297C02B9-CCD1-6F6A-5FBC-92B0C4566E85}"/>
              </a:ext>
            </a:extLst>
          </p:cNvPr>
          <p:cNvSpPr>
            <a:spLocks noGrp="1"/>
          </p:cNvSpPr>
          <p:nvPr>
            <p:ph type="sldNum" sz="quarter" idx="12"/>
          </p:nvPr>
        </p:nvSpPr>
        <p:spPr/>
        <p:txBody>
          <a:bodyPr/>
          <a:lstStyle/>
          <a:p>
            <a:fld id="{18D9C91A-DD26-4F3D-90F8-0E637563E7CF}" type="slidenum">
              <a:rPr lang="en-US" smtClean="0"/>
              <a:pPr/>
              <a:t>11</a:t>
            </a:fld>
            <a:endParaRPr lang="en-US" dirty="0"/>
          </a:p>
        </p:txBody>
      </p:sp>
      <p:sp>
        <p:nvSpPr>
          <p:cNvPr id="8" name="Text Placeholder 7">
            <a:extLst>
              <a:ext uri="{FF2B5EF4-FFF2-40B4-BE49-F238E27FC236}">
                <a16:creationId xmlns:a16="http://schemas.microsoft.com/office/drawing/2014/main" id="{3B6DAA87-AE61-6849-C252-F3932C8744CF}"/>
              </a:ext>
            </a:extLst>
          </p:cNvPr>
          <p:cNvSpPr>
            <a:spLocks noGrp="1"/>
          </p:cNvSpPr>
          <p:nvPr>
            <p:ph type="body" idx="14"/>
          </p:nvPr>
        </p:nvSpPr>
        <p:spPr/>
        <p:txBody>
          <a:bodyPr/>
          <a:lstStyle/>
          <a:p>
            <a:pPr algn="ctr"/>
            <a:r>
              <a:rPr lang="en-US" dirty="0"/>
              <a:t>Metal Fatalities</a:t>
            </a:r>
          </a:p>
        </p:txBody>
      </p:sp>
      <p:sp>
        <p:nvSpPr>
          <p:cNvPr id="9" name="Text Placeholder 8">
            <a:extLst>
              <a:ext uri="{FF2B5EF4-FFF2-40B4-BE49-F238E27FC236}">
                <a16:creationId xmlns:a16="http://schemas.microsoft.com/office/drawing/2014/main" id="{02B8813D-525A-932A-82B0-98302F2A14EF}"/>
              </a:ext>
            </a:extLst>
          </p:cNvPr>
          <p:cNvSpPr>
            <a:spLocks noGrp="1"/>
          </p:cNvSpPr>
          <p:nvPr>
            <p:ph type="body" idx="15"/>
          </p:nvPr>
        </p:nvSpPr>
        <p:spPr/>
        <p:txBody>
          <a:bodyPr/>
          <a:lstStyle/>
          <a:p>
            <a:pPr algn="ctr"/>
            <a:r>
              <a:rPr lang="en-US" dirty="0"/>
              <a:t>Nonmetal Fatalities</a:t>
            </a:r>
          </a:p>
        </p:txBody>
      </p:sp>
      <p:graphicFrame>
        <p:nvGraphicFramePr>
          <p:cNvPr id="12" name="Chart 11">
            <a:extLst>
              <a:ext uri="{FF2B5EF4-FFF2-40B4-BE49-F238E27FC236}">
                <a16:creationId xmlns:a16="http://schemas.microsoft.com/office/drawing/2014/main" id="{D4742C99-86E7-4C3C-8206-6875409B1CA4}"/>
              </a:ext>
            </a:extLst>
          </p:cNvPr>
          <p:cNvGraphicFramePr>
            <a:graphicFrameLocks/>
          </p:cNvGraphicFramePr>
          <p:nvPr>
            <p:extLst>
              <p:ext uri="{D42A27DB-BD31-4B8C-83A1-F6EECF244321}">
                <p14:modId xmlns:p14="http://schemas.microsoft.com/office/powerpoint/2010/main" val="1873848582"/>
              </p:ext>
            </p:extLst>
          </p:nvPr>
        </p:nvGraphicFramePr>
        <p:xfrm>
          <a:off x="406403" y="1626783"/>
          <a:ext cx="5823469" cy="47142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56B857F8-62A9-44A3-AB7B-9EA370BE7313}"/>
              </a:ext>
            </a:extLst>
          </p:cNvPr>
          <p:cNvGraphicFramePr>
            <a:graphicFrameLocks/>
          </p:cNvGraphicFramePr>
          <p:nvPr>
            <p:extLst>
              <p:ext uri="{D42A27DB-BD31-4B8C-83A1-F6EECF244321}">
                <p14:modId xmlns:p14="http://schemas.microsoft.com/office/powerpoint/2010/main" val="3045630923"/>
              </p:ext>
            </p:extLst>
          </p:nvPr>
        </p:nvGraphicFramePr>
        <p:xfrm>
          <a:off x="6229872" y="1626783"/>
          <a:ext cx="5579633" cy="47319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85211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7A9C0-D450-0577-7502-1E541C27A450}"/>
              </a:ext>
            </a:extLst>
          </p:cNvPr>
          <p:cNvSpPr>
            <a:spLocks noGrp="1"/>
          </p:cNvSpPr>
          <p:nvPr>
            <p:ph type="title"/>
          </p:nvPr>
        </p:nvSpPr>
        <p:spPr/>
        <p:txBody>
          <a:bodyPr/>
          <a:lstStyle/>
          <a:p>
            <a:r>
              <a:rPr lang="en-US" dirty="0"/>
              <a:t>Fatality Rate By Commodity from 2013 to 2023</a:t>
            </a:r>
          </a:p>
        </p:txBody>
      </p:sp>
      <p:sp>
        <p:nvSpPr>
          <p:cNvPr id="5" name="Slide Number Placeholder 4">
            <a:extLst>
              <a:ext uri="{FF2B5EF4-FFF2-40B4-BE49-F238E27FC236}">
                <a16:creationId xmlns:a16="http://schemas.microsoft.com/office/drawing/2014/main" id="{F0B85026-7080-9E0A-1482-FB90BB75A571}"/>
              </a:ext>
            </a:extLst>
          </p:cNvPr>
          <p:cNvSpPr>
            <a:spLocks noGrp="1"/>
          </p:cNvSpPr>
          <p:nvPr>
            <p:ph type="sldNum" sz="quarter" idx="12"/>
          </p:nvPr>
        </p:nvSpPr>
        <p:spPr/>
        <p:txBody>
          <a:bodyPr/>
          <a:lstStyle/>
          <a:p>
            <a:fld id="{18D9C91A-DD26-4F3D-90F8-0E637563E7CF}" type="slidenum">
              <a:rPr lang="en-US" smtClean="0"/>
              <a:pPr/>
              <a:t>12</a:t>
            </a:fld>
            <a:endParaRPr lang="en-US" dirty="0"/>
          </a:p>
        </p:txBody>
      </p:sp>
      <p:graphicFrame>
        <p:nvGraphicFramePr>
          <p:cNvPr id="6" name="Chart 5">
            <a:extLst>
              <a:ext uri="{FF2B5EF4-FFF2-40B4-BE49-F238E27FC236}">
                <a16:creationId xmlns:a16="http://schemas.microsoft.com/office/drawing/2014/main" id="{2CE51EE3-406A-5211-0A58-30E05DAE6924}"/>
              </a:ext>
            </a:extLst>
          </p:cNvPr>
          <p:cNvGraphicFramePr>
            <a:graphicFrameLocks/>
          </p:cNvGraphicFramePr>
          <p:nvPr>
            <p:extLst>
              <p:ext uri="{D42A27DB-BD31-4B8C-83A1-F6EECF244321}">
                <p14:modId xmlns:p14="http://schemas.microsoft.com/office/powerpoint/2010/main" val="473870730"/>
              </p:ext>
            </p:extLst>
          </p:nvPr>
        </p:nvGraphicFramePr>
        <p:xfrm>
          <a:off x="153057" y="1090670"/>
          <a:ext cx="11656448" cy="57673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36846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52819-25D6-7C65-6AF5-6CBC7D2587FC}"/>
              </a:ext>
            </a:extLst>
          </p:cNvPr>
          <p:cNvSpPr>
            <a:spLocks noGrp="1"/>
          </p:cNvSpPr>
          <p:nvPr>
            <p:ph type="title"/>
          </p:nvPr>
        </p:nvSpPr>
        <p:spPr/>
        <p:txBody>
          <a:bodyPr>
            <a:noAutofit/>
          </a:bodyPr>
          <a:lstStyle/>
          <a:p>
            <a:r>
              <a:rPr lang="en-US" sz="2800" dirty="0"/>
              <a:t>2023 vs 2013-2022 Average Fatalities – Age</a:t>
            </a:r>
          </a:p>
        </p:txBody>
      </p:sp>
      <p:sp>
        <p:nvSpPr>
          <p:cNvPr id="5" name="Slide Number Placeholder 4">
            <a:extLst>
              <a:ext uri="{FF2B5EF4-FFF2-40B4-BE49-F238E27FC236}">
                <a16:creationId xmlns:a16="http://schemas.microsoft.com/office/drawing/2014/main" id="{2D5B335D-72F2-A33D-C4E2-BD64F79F6E42}"/>
              </a:ext>
            </a:extLst>
          </p:cNvPr>
          <p:cNvSpPr>
            <a:spLocks noGrp="1"/>
          </p:cNvSpPr>
          <p:nvPr>
            <p:ph type="sldNum" sz="quarter" idx="12"/>
          </p:nvPr>
        </p:nvSpPr>
        <p:spPr/>
        <p:txBody>
          <a:bodyPr/>
          <a:lstStyle/>
          <a:p>
            <a:fld id="{18D9C91A-DD26-4F3D-90F8-0E637563E7CF}" type="slidenum">
              <a:rPr lang="en-US" smtClean="0"/>
              <a:pPr/>
              <a:t>13</a:t>
            </a:fld>
            <a:endParaRPr lang="en-US" dirty="0"/>
          </a:p>
        </p:txBody>
      </p:sp>
      <p:sp>
        <p:nvSpPr>
          <p:cNvPr id="16" name="Text Placeholder 15">
            <a:extLst>
              <a:ext uri="{FF2B5EF4-FFF2-40B4-BE49-F238E27FC236}">
                <a16:creationId xmlns:a16="http://schemas.microsoft.com/office/drawing/2014/main" id="{B64398C9-AE7A-EF35-5D95-439E804504A2}"/>
              </a:ext>
            </a:extLst>
          </p:cNvPr>
          <p:cNvSpPr>
            <a:spLocks noGrp="1"/>
          </p:cNvSpPr>
          <p:nvPr>
            <p:ph type="body" idx="14"/>
          </p:nvPr>
        </p:nvSpPr>
        <p:spPr/>
        <p:txBody>
          <a:bodyPr/>
          <a:lstStyle/>
          <a:p>
            <a:pPr algn="ctr"/>
            <a:r>
              <a:rPr lang="en-US" dirty="0"/>
              <a:t>Mining Industry Fatalities</a:t>
            </a:r>
          </a:p>
        </p:txBody>
      </p:sp>
      <p:sp>
        <p:nvSpPr>
          <p:cNvPr id="17" name="Text Placeholder 16">
            <a:extLst>
              <a:ext uri="{FF2B5EF4-FFF2-40B4-BE49-F238E27FC236}">
                <a16:creationId xmlns:a16="http://schemas.microsoft.com/office/drawing/2014/main" id="{F6C0E94C-4ABA-46AE-7D4A-9862DB0EE63B}"/>
              </a:ext>
            </a:extLst>
          </p:cNvPr>
          <p:cNvSpPr>
            <a:spLocks noGrp="1"/>
          </p:cNvSpPr>
          <p:nvPr>
            <p:ph type="body" idx="15"/>
          </p:nvPr>
        </p:nvSpPr>
        <p:spPr/>
        <p:txBody>
          <a:bodyPr/>
          <a:lstStyle/>
          <a:p>
            <a:pPr algn="ctr"/>
            <a:r>
              <a:rPr lang="en-US" dirty="0"/>
              <a:t>Coal Mining Fatalities</a:t>
            </a:r>
          </a:p>
        </p:txBody>
      </p:sp>
      <p:graphicFrame>
        <p:nvGraphicFramePr>
          <p:cNvPr id="4" name="Chart 3">
            <a:extLst>
              <a:ext uri="{FF2B5EF4-FFF2-40B4-BE49-F238E27FC236}">
                <a16:creationId xmlns:a16="http://schemas.microsoft.com/office/drawing/2014/main" id="{B1DB9E58-0408-4816-9149-8A7CB4B9BE34}"/>
              </a:ext>
            </a:extLst>
          </p:cNvPr>
          <p:cNvGraphicFramePr>
            <a:graphicFrameLocks/>
          </p:cNvGraphicFramePr>
          <p:nvPr>
            <p:extLst>
              <p:ext uri="{D42A27DB-BD31-4B8C-83A1-F6EECF244321}">
                <p14:modId xmlns:p14="http://schemas.microsoft.com/office/powerpoint/2010/main" val="3051900008"/>
              </p:ext>
            </p:extLst>
          </p:nvPr>
        </p:nvGraphicFramePr>
        <p:xfrm>
          <a:off x="5889903" y="1731517"/>
          <a:ext cx="5657696" cy="43923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ontent Placeholder 10">
            <a:extLst>
              <a:ext uri="{FF2B5EF4-FFF2-40B4-BE49-F238E27FC236}">
                <a16:creationId xmlns:a16="http://schemas.microsoft.com/office/drawing/2014/main" id="{A8E0B382-E80E-22FC-9330-CE1C1F2A0C8F}"/>
              </a:ext>
            </a:extLst>
          </p:cNvPr>
          <p:cNvGraphicFramePr>
            <a:graphicFrameLocks/>
          </p:cNvGraphicFramePr>
          <p:nvPr>
            <p:extLst>
              <p:ext uri="{D42A27DB-BD31-4B8C-83A1-F6EECF244321}">
                <p14:modId xmlns:p14="http://schemas.microsoft.com/office/powerpoint/2010/main" val="129469558"/>
              </p:ext>
            </p:extLst>
          </p:nvPr>
        </p:nvGraphicFramePr>
        <p:xfrm>
          <a:off x="154545" y="1718465"/>
          <a:ext cx="5503333" cy="45775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517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9E53C-A18C-C2D7-0A8F-BD25C6CDB0C9}"/>
              </a:ext>
            </a:extLst>
          </p:cNvPr>
          <p:cNvSpPr>
            <a:spLocks noGrp="1"/>
          </p:cNvSpPr>
          <p:nvPr>
            <p:ph type="title"/>
          </p:nvPr>
        </p:nvSpPr>
        <p:spPr/>
        <p:txBody>
          <a:bodyPr anchor="ctr">
            <a:noAutofit/>
          </a:bodyPr>
          <a:lstStyle/>
          <a:p>
            <a:r>
              <a:rPr lang="en-US" sz="2800" dirty="0"/>
              <a:t>2023 vs 2013-2022 Average Fatalities – Total Experience</a:t>
            </a:r>
          </a:p>
        </p:txBody>
      </p:sp>
      <p:sp>
        <p:nvSpPr>
          <p:cNvPr id="11" name="Slide Number Placeholder 10">
            <a:extLst>
              <a:ext uri="{FF2B5EF4-FFF2-40B4-BE49-F238E27FC236}">
                <a16:creationId xmlns:a16="http://schemas.microsoft.com/office/drawing/2014/main" id="{19064322-413D-829E-7185-A48BC431D718}"/>
              </a:ext>
            </a:extLst>
          </p:cNvPr>
          <p:cNvSpPr>
            <a:spLocks noGrp="1"/>
          </p:cNvSpPr>
          <p:nvPr>
            <p:ph type="sldNum" sz="quarter" idx="12"/>
          </p:nvPr>
        </p:nvSpPr>
        <p:spPr/>
        <p:txBody>
          <a:bodyPr anchor="ctr">
            <a:normAutofit/>
          </a:bodyPr>
          <a:lstStyle/>
          <a:p>
            <a:pPr>
              <a:spcAft>
                <a:spcPts val="600"/>
              </a:spcAft>
            </a:pPr>
            <a:fld id="{18D9C91A-DD26-4F3D-90F8-0E637563E7CF}" type="slidenum">
              <a:rPr lang="en-US" smtClean="0"/>
              <a:pPr>
                <a:spcAft>
                  <a:spcPts val="600"/>
                </a:spcAft>
              </a:pPr>
              <a:t>14</a:t>
            </a:fld>
            <a:endParaRPr lang="en-US" dirty="0"/>
          </a:p>
        </p:txBody>
      </p:sp>
      <p:sp>
        <p:nvSpPr>
          <p:cNvPr id="10" name="Content Placeholder 9">
            <a:extLst>
              <a:ext uri="{FF2B5EF4-FFF2-40B4-BE49-F238E27FC236}">
                <a16:creationId xmlns:a16="http://schemas.microsoft.com/office/drawing/2014/main" id="{8246A6C0-0841-547C-54EF-40C5543CD4EB}"/>
              </a:ext>
            </a:extLst>
          </p:cNvPr>
          <p:cNvSpPr>
            <a:spLocks noGrp="1"/>
          </p:cNvSpPr>
          <p:nvPr>
            <p:ph idx="1"/>
          </p:nvPr>
        </p:nvSpPr>
        <p:spPr/>
        <p:txBody>
          <a:bodyPr/>
          <a:lstStyle/>
          <a:p>
            <a:endParaRPr lang="en-US" dirty="0"/>
          </a:p>
        </p:txBody>
      </p:sp>
      <p:sp>
        <p:nvSpPr>
          <p:cNvPr id="12" name="Content Placeholder 11">
            <a:extLst>
              <a:ext uri="{FF2B5EF4-FFF2-40B4-BE49-F238E27FC236}">
                <a16:creationId xmlns:a16="http://schemas.microsoft.com/office/drawing/2014/main" id="{9616F6E5-93EE-0B70-B36D-C75C6838A2C2}"/>
              </a:ext>
            </a:extLst>
          </p:cNvPr>
          <p:cNvSpPr>
            <a:spLocks noGrp="1"/>
          </p:cNvSpPr>
          <p:nvPr>
            <p:ph idx="13"/>
          </p:nvPr>
        </p:nvSpPr>
        <p:spPr/>
        <p:txBody>
          <a:bodyPr/>
          <a:lstStyle/>
          <a:p>
            <a:endParaRPr lang="en-US" dirty="0"/>
          </a:p>
        </p:txBody>
      </p:sp>
      <p:sp>
        <p:nvSpPr>
          <p:cNvPr id="13" name="Text Placeholder 12">
            <a:extLst>
              <a:ext uri="{FF2B5EF4-FFF2-40B4-BE49-F238E27FC236}">
                <a16:creationId xmlns:a16="http://schemas.microsoft.com/office/drawing/2014/main" id="{8A8582AE-97E4-50AC-4CA5-08F315639030}"/>
              </a:ext>
            </a:extLst>
          </p:cNvPr>
          <p:cNvSpPr>
            <a:spLocks noGrp="1"/>
          </p:cNvSpPr>
          <p:nvPr>
            <p:ph type="body" idx="14"/>
          </p:nvPr>
        </p:nvSpPr>
        <p:spPr/>
        <p:txBody>
          <a:bodyPr/>
          <a:lstStyle/>
          <a:p>
            <a:pPr algn="ctr"/>
            <a:r>
              <a:rPr lang="en-US" dirty="0"/>
              <a:t>Mining Industry Fatalities</a:t>
            </a:r>
          </a:p>
        </p:txBody>
      </p:sp>
      <p:sp>
        <p:nvSpPr>
          <p:cNvPr id="14" name="Text Placeholder 13">
            <a:extLst>
              <a:ext uri="{FF2B5EF4-FFF2-40B4-BE49-F238E27FC236}">
                <a16:creationId xmlns:a16="http://schemas.microsoft.com/office/drawing/2014/main" id="{3074873E-5C82-05E7-001B-4BDD12E92A1F}"/>
              </a:ext>
            </a:extLst>
          </p:cNvPr>
          <p:cNvSpPr>
            <a:spLocks noGrp="1"/>
          </p:cNvSpPr>
          <p:nvPr>
            <p:ph type="body" idx="15"/>
          </p:nvPr>
        </p:nvSpPr>
        <p:spPr>
          <a:xfrm>
            <a:off x="6481767" y="1120748"/>
            <a:ext cx="5366871" cy="823912"/>
          </a:xfrm>
        </p:spPr>
        <p:txBody>
          <a:bodyPr/>
          <a:lstStyle/>
          <a:p>
            <a:pPr algn="ctr"/>
            <a:r>
              <a:rPr lang="en-US" dirty="0"/>
              <a:t>Coal Mining Fatalities</a:t>
            </a:r>
          </a:p>
        </p:txBody>
      </p:sp>
      <p:graphicFrame>
        <p:nvGraphicFramePr>
          <p:cNvPr id="3" name="Chart 2">
            <a:extLst>
              <a:ext uri="{FF2B5EF4-FFF2-40B4-BE49-F238E27FC236}">
                <a16:creationId xmlns:a16="http://schemas.microsoft.com/office/drawing/2014/main" id="{A58F41DD-964C-9219-62FC-477C4D035144}"/>
              </a:ext>
            </a:extLst>
          </p:cNvPr>
          <p:cNvGraphicFramePr>
            <a:graphicFrameLocks/>
          </p:cNvGraphicFramePr>
          <p:nvPr>
            <p:extLst>
              <p:ext uri="{D42A27DB-BD31-4B8C-83A1-F6EECF244321}">
                <p14:modId xmlns:p14="http://schemas.microsoft.com/office/powerpoint/2010/main" val="4045284252"/>
              </p:ext>
            </p:extLst>
          </p:nvPr>
        </p:nvGraphicFramePr>
        <p:xfrm>
          <a:off x="343362" y="1641988"/>
          <a:ext cx="5492952" cy="47167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1FB8ED6E-C716-4B03-8944-A99A93E7DF40}"/>
              </a:ext>
            </a:extLst>
          </p:cNvPr>
          <p:cNvGraphicFramePr>
            <a:graphicFrameLocks/>
          </p:cNvGraphicFramePr>
          <p:nvPr>
            <p:extLst>
              <p:ext uri="{D42A27DB-BD31-4B8C-83A1-F6EECF244321}">
                <p14:modId xmlns:p14="http://schemas.microsoft.com/office/powerpoint/2010/main" val="1370347285"/>
              </p:ext>
            </p:extLst>
          </p:nvPr>
        </p:nvGraphicFramePr>
        <p:xfrm>
          <a:off x="6253316" y="1641988"/>
          <a:ext cx="5652389" cy="47167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80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21660-89D8-1DCB-2DC0-6C0EB578072E}"/>
              </a:ext>
            </a:extLst>
          </p:cNvPr>
          <p:cNvSpPr>
            <a:spLocks noGrp="1"/>
          </p:cNvSpPr>
          <p:nvPr>
            <p:ph type="title"/>
          </p:nvPr>
        </p:nvSpPr>
        <p:spPr/>
        <p:txBody>
          <a:bodyPr/>
          <a:lstStyle/>
          <a:p>
            <a:r>
              <a:rPr lang="en-US" dirty="0"/>
              <a:t>Main Observations from Experience and Age Data</a:t>
            </a:r>
          </a:p>
        </p:txBody>
      </p:sp>
      <p:sp>
        <p:nvSpPr>
          <p:cNvPr id="3" name="Content Placeholder 2">
            <a:extLst>
              <a:ext uri="{FF2B5EF4-FFF2-40B4-BE49-F238E27FC236}">
                <a16:creationId xmlns:a16="http://schemas.microsoft.com/office/drawing/2014/main" id="{2BD687B9-4147-A2D1-3851-A76C5D1AF79F}"/>
              </a:ext>
            </a:extLst>
          </p:cNvPr>
          <p:cNvSpPr>
            <a:spLocks noGrp="1"/>
          </p:cNvSpPr>
          <p:nvPr>
            <p:ph idx="1"/>
          </p:nvPr>
        </p:nvSpPr>
        <p:spPr>
          <a:xfrm>
            <a:off x="412376" y="2583180"/>
            <a:ext cx="11367247" cy="1691640"/>
          </a:xfrm>
        </p:spPr>
        <p:txBody>
          <a:bodyPr>
            <a:normAutofit/>
          </a:bodyPr>
          <a:lstStyle/>
          <a:p>
            <a:r>
              <a:rPr lang="en-US" sz="3200" dirty="0"/>
              <a:t>Less experienced miners have higher fatality numbers</a:t>
            </a:r>
          </a:p>
          <a:p>
            <a:r>
              <a:rPr lang="en-US" sz="3200" dirty="0"/>
              <a:t>Trends remained the same with an increased quantity</a:t>
            </a:r>
          </a:p>
          <a:p>
            <a:r>
              <a:rPr lang="en-US" sz="3200" dirty="0"/>
              <a:t>Watch out for people coming on the mine site</a:t>
            </a:r>
          </a:p>
        </p:txBody>
      </p:sp>
      <p:sp>
        <p:nvSpPr>
          <p:cNvPr id="4" name="Slide Number Placeholder 3">
            <a:extLst>
              <a:ext uri="{FF2B5EF4-FFF2-40B4-BE49-F238E27FC236}">
                <a16:creationId xmlns:a16="http://schemas.microsoft.com/office/drawing/2014/main" id="{2D033888-B475-EA8E-741E-012EE7D31A6D}"/>
              </a:ext>
            </a:extLst>
          </p:cNvPr>
          <p:cNvSpPr>
            <a:spLocks noGrp="1"/>
          </p:cNvSpPr>
          <p:nvPr>
            <p:ph type="sldNum" sz="quarter" idx="12"/>
          </p:nvPr>
        </p:nvSpPr>
        <p:spPr/>
        <p:txBody>
          <a:bodyPr/>
          <a:lstStyle/>
          <a:p>
            <a:fld id="{18D9C91A-DD26-4F3D-90F8-0E637563E7CF}" type="slidenum">
              <a:rPr lang="en-US" smtClean="0"/>
              <a:pPr/>
              <a:t>15</a:t>
            </a:fld>
            <a:endParaRPr lang="en-US" dirty="0"/>
          </a:p>
        </p:txBody>
      </p:sp>
    </p:spTree>
    <p:extLst>
      <p:ext uri="{BB962C8B-B14F-4D97-AF65-F5344CB8AC3E}">
        <p14:creationId xmlns:p14="http://schemas.microsoft.com/office/powerpoint/2010/main" val="454438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53740-5D21-C0F3-AA54-66F4C2F9B6B7}"/>
              </a:ext>
            </a:extLst>
          </p:cNvPr>
          <p:cNvSpPr>
            <a:spLocks noGrp="1"/>
          </p:cNvSpPr>
          <p:nvPr>
            <p:ph type="title"/>
          </p:nvPr>
        </p:nvSpPr>
        <p:spPr/>
        <p:txBody>
          <a:bodyPr/>
          <a:lstStyle/>
          <a:p>
            <a:r>
              <a:rPr lang="en-US" dirty="0"/>
              <a:t>Accident Classification 2023 vs. 2013-2022 Avg</a:t>
            </a:r>
          </a:p>
        </p:txBody>
      </p:sp>
      <p:graphicFrame>
        <p:nvGraphicFramePr>
          <p:cNvPr id="4" name="Content Placeholder 3">
            <a:extLst>
              <a:ext uri="{FF2B5EF4-FFF2-40B4-BE49-F238E27FC236}">
                <a16:creationId xmlns:a16="http://schemas.microsoft.com/office/drawing/2014/main" id="{C16DB84C-D3EC-A385-D9F0-2BC0F91B324F}"/>
              </a:ext>
            </a:extLst>
          </p:cNvPr>
          <p:cNvGraphicFramePr>
            <a:graphicFrameLocks noGrp="1"/>
          </p:cNvGraphicFramePr>
          <p:nvPr>
            <p:ph idx="1"/>
            <p:extLst>
              <p:ext uri="{D42A27DB-BD31-4B8C-83A1-F6EECF244321}">
                <p14:modId xmlns:p14="http://schemas.microsoft.com/office/powerpoint/2010/main" val="148237956"/>
              </p:ext>
            </p:extLst>
          </p:nvPr>
        </p:nvGraphicFramePr>
        <p:xfrm>
          <a:off x="412750" y="1073150"/>
          <a:ext cx="11529534" cy="5419724"/>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2A0B5D16-CE31-F0DF-B7CD-022604E4E2C0}"/>
              </a:ext>
            </a:extLst>
          </p:cNvPr>
          <p:cNvSpPr>
            <a:spLocks noGrp="1"/>
          </p:cNvSpPr>
          <p:nvPr>
            <p:ph type="sldNum" sz="quarter" idx="12"/>
          </p:nvPr>
        </p:nvSpPr>
        <p:spPr/>
        <p:txBody>
          <a:bodyPr/>
          <a:lstStyle/>
          <a:p>
            <a:fld id="{18D9C91A-DD26-4F3D-90F8-0E637563E7CF}" type="slidenum">
              <a:rPr lang="en-US" smtClean="0"/>
              <a:pPr/>
              <a:t>16</a:t>
            </a:fld>
            <a:endParaRPr lang="en-US" dirty="0"/>
          </a:p>
        </p:txBody>
      </p:sp>
    </p:spTree>
    <p:extLst>
      <p:ext uri="{BB962C8B-B14F-4D97-AF65-F5344CB8AC3E}">
        <p14:creationId xmlns:p14="http://schemas.microsoft.com/office/powerpoint/2010/main" val="4266978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B4883-F76A-F7EE-4255-FBB8DEDC9D7E}"/>
              </a:ext>
            </a:extLst>
          </p:cNvPr>
          <p:cNvSpPr>
            <a:spLocks noGrp="1"/>
          </p:cNvSpPr>
          <p:nvPr>
            <p:ph type="title"/>
          </p:nvPr>
        </p:nvSpPr>
        <p:spPr/>
        <p:txBody>
          <a:bodyPr/>
          <a:lstStyle/>
          <a:p>
            <a:r>
              <a:rPr lang="en-US" dirty="0"/>
              <a:t>Accident Classification by Month</a:t>
            </a:r>
          </a:p>
        </p:txBody>
      </p:sp>
      <p:graphicFrame>
        <p:nvGraphicFramePr>
          <p:cNvPr id="7" name="Content Placeholder 6">
            <a:extLst>
              <a:ext uri="{FF2B5EF4-FFF2-40B4-BE49-F238E27FC236}">
                <a16:creationId xmlns:a16="http://schemas.microsoft.com/office/drawing/2014/main" id="{30AAD685-2745-415F-99AA-01AEBD7E0524}"/>
              </a:ext>
            </a:extLst>
          </p:cNvPr>
          <p:cNvGraphicFramePr>
            <a:graphicFrameLocks noGrp="1"/>
          </p:cNvGraphicFramePr>
          <p:nvPr>
            <p:ph idx="1"/>
            <p:extLst>
              <p:ext uri="{D42A27DB-BD31-4B8C-83A1-F6EECF244321}">
                <p14:modId xmlns:p14="http://schemas.microsoft.com/office/powerpoint/2010/main" val="2100920039"/>
              </p:ext>
            </p:extLst>
          </p:nvPr>
        </p:nvGraphicFramePr>
        <p:xfrm>
          <a:off x="412750" y="1073150"/>
          <a:ext cx="11366500" cy="5650752"/>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1BD2F650-66DB-3C0E-F1A1-94C6DAD24E1D}"/>
              </a:ext>
            </a:extLst>
          </p:cNvPr>
          <p:cNvSpPr>
            <a:spLocks noGrp="1"/>
          </p:cNvSpPr>
          <p:nvPr>
            <p:ph type="sldNum" sz="quarter" idx="12"/>
          </p:nvPr>
        </p:nvSpPr>
        <p:spPr/>
        <p:txBody>
          <a:bodyPr/>
          <a:lstStyle/>
          <a:p>
            <a:fld id="{18D9C91A-DD26-4F3D-90F8-0E637563E7CF}" type="slidenum">
              <a:rPr lang="en-US" smtClean="0"/>
              <a:pPr/>
              <a:t>17</a:t>
            </a:fld>
            <a:endParaRPr lang="en-US" dirty="0"/>
          </a:p>
        </p:txBody>
      </p:sp>
    </p:spTree>
    <p:extLst>
      <p:ext uri="{BB962C8B-B14F-4D97-AF65-F5344CB8AC3E}">
        <p14:creationId xmlns:p14="http://schemas.microsoft.com/office/powerpoint/2010/main" val="1808208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0A002A-219E-9DE7-4FDE-B69BB558A83A}"/>
              </a:ext>
            </a:extLst>
          </p:cNvPr>
          <p:cNvSpPr>
            <a:spLocks noGrp="1"/>
          </p:cNvSpPr>
          <p:nvPr>
            <p:ph type="title"/>
          </p:nvPr>
        </p:nvSpPr>
        <p:spPr/>
        <p:txBody>
          <a:bodyPr/>
          <a:lstStyle/>
          <a:p>
            <a:r>
              <a:rPr lang="en-US" dirty="0"/>
              <a:t>2023 Individual Fatality Breakdown</a:t>
            </a:r>
          </a:p>
        </p:txBody>
      </p:sp>
      <p:sp>
        <p:nvSpPr>
          <p:cNvPr id="2" name="Text Placeholder 1">
            <a:extLst>
              <a:ext uri="{FF2B5EF4-FFF2-40B4-BE49-F238E27FC236}">
                <a16:creationId xmlns:a16="http://schemas.microsoft.com/office/drawing/2014/main" id="{BB5F7A78-A30F-86F3-A523-8705EE4A8C03}"/>
              </a:ext>
            </a:extLst>
          </p:cNvPr>
          <p:cNvSpPr>
            <a:spLocks noGrp="1"/>
          </p:cNvSpPr>
          <p:nvPr>
            <p:ph type="body" idx="1"/>
          </p:nvPr>
        </p:nvSpPr>
        <p:spPr/>
        <p:txBody>
          <a:bodyPr/>
          <a:lstStyle/>
          <a:p>
            <a:r>
              <a:rPr lang="en-US" dirty="0"/>
              <a:t>IS THERE A TREND WITH INDIVIDUAL FATALITY’S FINAL REPORTS?</a:t>
            </a:r>
          </a:p>
        </p:txBody>
      </p:sp>
    </p:spTree>
    <p:extLst>
      <p:ext uri="{BB962C8B-B14F-4D97-AF65-F5344CB8AC3E}">
        <p14:creationId xmlns:p14="http://schemas.microsoft.com/office/powerpoint/2010/main" val="995900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7A78ED-DB8C-3502-9446-81298C8D6895}"/>
              </a:ext>
            </a:extLst>
          </p:cNvPr>
          <p:cNvSpPr>
            <a:spLocks noGrp="1"/>
          </p:cNvSpPr>
          <p:nvPr>
            <p:ph type="title"/>
          </p:nvPr>
        </p:nvSpPr>
        <p:spPr/>
        <p:txBody>
          <a:bodyPr/>
          <a:lstStyle/>
          <a:p>
            <a:r>
              <a:rPr lang="en-US" dirty="0"/>
              <a:t>2023 Individual Fatality Breakdown Procedure</a:t>
            </a:r>
          </a:p>
        </p:txBody>
      </p:sp>
      <p:sp>
        <p:nvSpPr>
          <p:cNvPr id="10" name="Content Placeholder 9">
            <a:extLst>
              <a:ext uri="{FF2B5EF4-FFF2-40B4-BE49-F238E27FC236}">
                <a16:creationId xmlns:a16="http://schemas.microsoft.com/office/drawing/2014/main" id="{B8A8FC4D-4A56-9C3D-6357-C48F0F293A26}"/>
              </a:ext>
            </a:extLst>
          </p:cNvPr>
          <p:cNvSpPr>
            <a:spLocks noGrp="1"/>
          </p:cNvSpPr>
          <p:nvPr>
            <p:ph idx="1"/>
          </p:nvPr>
        </p:nvSpPr>
        <p:spPr/>
        <p:txBody>
          <a:bodyPr/>
          <a:lstStyle/>
          <a:p>
            <a:r>
              <a:rPr lang="en-US" dirty="0"/>
              <a:t>Investigate the “root cause analysis” section of final reports</a:t>
            </a:r>
          </a:p>
          <a:p>
            <a:r>
              <a:rPr lang="en-US" dirty="0"/>
              <a:t>If a root cause analysis appeared more than once it was given its own category, and if not was put in the “other”</a:t>
            </a:r>
          </a:p>
          <a:p>
            <a:r>
              <a:rPr lang="en-US" dirty="0"/>
              <a:t>Similar root cause analyses were grouped together</a:t>
            </a:r>
          </a:p>
        </p:txBody>
      </p:sp>
      <p:sp>
        <p:nvSpPr>
          <p:cNvPr id="4" name="Slide Number Placeholder 3">
            <a:extLst>
              <a:ext uri="{FF2B5EF4-FFF2-40B4-BE49-F238E27FC236}">
                <a16:creationId xmlns:a16="http://schemas.microsoft.com/office/drawing/2014/main" id="{8CE2D98D-E681-4B46-4235-60D8DD22BD71}"/>
              </a:ext>
            </a:extLst>
          </p:cNvPr>
          <p:cNvSpPr>
            <a:spLocks noGrp="1"/>
          </p:cNvSpPr>
          <p:nvPr>
            <p:ph type="sldNum" sz="quarter" idx="12"/>
          </p:nvPr>
        </p:nvSpPr>
        <p:spPr/>
        <p:txBody>
          <a:bodyPr/>
          <a:lstStyle/>
          <a:p>
            <a:fld id="{18D9C91A-DD26-4F3D-90F8-0E637563E7CF}" type="slidenum">
              <a:rPr lang="en-US" smtClean="0"/>
              <a:t>19</a:t>
            </a:fld>
            <a:endParaRPr lang="en-US" dirty="0"/>
          </a:p>
        </p:txBody>
      </p:sp>
    </p:spTree>
    <p:extLst>
      <p:ext uri="{BB962C8B-B14F-4D97-AF65-F5344CB8AC3E}">
        <p14:creationId xmlns:p14="http://schemas.microsoft.com/office/powerpoint/2010/main" val="1009275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AB344-6627-6B5F-EBD2-A94261893101}"/>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DB873079-85C5-AF1E-062D-1EB7964822D4}"/>
              </a:ext>
            </a:extLst>
          </p:cNvPr>
          <p:cNvSpPr>
            <a:spLocks noGrp="1"/>
          </p:cNvSpPr>
          <p:nvPr>
            <p:ph idx="1"/>
          </p:nvPr>
        </p:nvSpPr>
        <p:spPr/>
        <p:txBody>
          <a:bodyPr vert="horz" lIns="91440" tIns="45720" rIns="91440" bIns="45720" rtlCol="0" anchor="t">
            <a:normAutofit/>
          </a:bodyPr>
          <a:lstStyle/>
          <a:p>
            <a:pPr marL="0" indent="0" algn="just">
              <a:buNone/>
            </a:pPr>
            <a:r>
              <a:rPr lang="en-US" sz="2000" dirty="0">
                <a:solidFill>
                  <a:srgbClr val="1F1F1F"/>
                </a:solidFill>
                <a:effectLst/>
                <a:latin typeface="Segoe UI Semilight"/>
                <a:ea typeface="Aptos" panose="020B0004020202020204" pitchFamily="34" charset="0"/>
                <a:cs typeface="Times New Roman"/>
              </a:rPr>
              <a:t>This study was funded by the National Institute for Occupational Safety and Health (NIOSH) under the award #U60OH012685. The views, opinions, and recommendations expressed herein are solely those of the authors and do not necessarily reflect the views of NIOSH. Mentions of trade names, commercial products, or organizations does not imply endorsement by the authors nor the funding organization.</a:t>
            </a:r>
            <a:endParaRPr lang="en-US" sz="2000" dirty="0">
              <a:effectLst/>
              <a:latin typeface="Segoe UI Semilight"/>
              <a:ea typeface="Aptos" panose="020B0004020202020204" pitchFamily="34" charset="0"/>
              <a:cs typeface="Times New Roman"/>
            </a:endParaRPr>
          </a:p>
          <a:p>
            <a:endParaRPr lang="en-US" sz="2000" dirty="0"/>
          </a:p>
        </p:txBody>
      </p:sp>
      <p:sp>
        <p:nvSpPr>
          <p:cNvPr id="4" name="Slide Number Placeholder 3">
            <a:extLst>
              <a:ext uri="{FF2B5EF4-FFF2-40B4-BE49-F238E27FC236}">
                <a16:creationId xmlns:a16="http://schemas.microsoft.com/office/drawing/2014/main" id="{241F985B-A45D-E557-133D-2E6F9DEB7BFE}"/>
              </a:ext>
            </a:extLst>
          </p:cNvPr>
          <p:cNvSpPr>
            <a:spLocks noGrp="1"/>
          </p:cNvSpPr>
          <p:nvPr>
            <p:ph type="sldNum" sz="quarter" idx="12"/>
          </p:nvPr>
        </p:nvSpPr>
        <p:spPr/>
        <p:txBody>
          <a:bodyPr/>
          <a:lstStyle/>
          <a:p>
            <a:fld id="{18D9C91A-DD26-4F3D-90F8-0E637563E7CF}" type="slidenum">
              <a:rPr lang="en-US" smtClean="0"/>
              <a:pPr/>
              <a:t>2</a:t>
            </a:fld>
            <a:endParaRPr lang="en-US" dirty="0"/>
          </a:p>
        </p:txBody>
      </p:sp>
    </p:spTree>
    <p:extLst>
      <p:ext uri="{BB962C8B-B14F-4D97-AF65-F5344CB8AC3E}">
        <p14:creationId xmlns:p14="http://schemas.microsoft.com/office/powerpoint/2010/main" val="320700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80B09-79B7-EF3E-0052-D78E45A430E4}"/>
              </a:ext>
            </a:extLst>
          </p:cNvPr>
          <p:cNvSpPr>
            <a:spLocks noGrp="1"/>
          </p:cNvSpPr>
          <p:nvPr>
            <p:ph type="title"/>
          </p:nvPr>
        </p:nvSpPr>
        <p:spPr/>
        <p:txBody>
          <a:bodyPr/>
          <a:lstStyle/>
          <a:p>
            <a:r>
              <a:rPr lang="en-US" dirty="0"/>
              <a:t>2023 Individual Fatality Breakdown Categories</a:t>
            </a:r>
          </a:p>
        </p:txBody>
      </p:sp>
      <p:sp>
        <p:nvSpPr>
          <p:cNvPr id="3" name="Content Placeholder 2">
            <a:extLst>
              <a:ext uri="{FF2B5EF4-FFF2-40B4-BE49-F238E27FC236}">
                <a16:creationId xmlns:a16="http://schemas.microsoft.com/office/drawing/2014/main" id="{B69488D4-3AC8-3E3C-7FF4-0EB2B23D8345}"/>
              </a:ext>
            </a:extLst>
          </p:cNvPr>
          <p:cNvSpPr>
            <a:spLocks noGrp="1"/>
          </p:cNvSpPr>
          <p:nvPr>
            <p:ph idx="1"/>
          </p:nvPr>
        </p:nvSpPr>
        <p:spPr>
          <a:xfrm>
            <a:off x="5144877" y="1121895"/>
            <a:ext cx="6634745" cy="5466192"/>
          </a:xfrm>
        </p:spPr>
        <p:txBody>
          <a:bodyPr>
            <a:normAutofit fontScale="77500" lnSpcReduction="20000"/>
          </a:bodyPr>
          <a:lstStyle/>
          <a:p>
            <a:r>
              <a:rPr lang="en-US" dirty="0"/>
              <a:t>Conduct a proper workplace examination</a:t>
            </a:r>
          </a:p>
          <a:p>
            <a:r>
              <a:rPr lang="en-US" dirty="0"/>
              <a:t>Provide proper task training</a:t>
            </a:r>
          </a:p>
          <a:p>
            <a:r>
              <a:rPr lang="en-US" dirty="0"/>
              <a:t>Block object from hazardous motion</a:t>
            </a:r>
          </a:p>
          <a:p>
            <a:r>
              <a:rPr lang="en-US" dirty="0"/>
              <a:t>Tag/Mark defective object/condition</a:t>
            </a:r>
          </a:p>
          <a:p>
            <a:r>
              <a:rPr lang="en-US" dirty="0"/>
              <a:t>Make sure miners wore proper PPE</a:t>
            </a:r>
          </a:p>
          <a:p>
            <a:r>
              <a:rPr lang="en-US" dirty="0"/>
              <a:t>Prevent travel to unsafe area (on foot)</a:t>
            </a:r>
          </a:p>
          <a:p>
            <a:r>
              <a:rPr lang="en-US" dirty="0"/>
              <a:t>Prevent travel into unsafe area (machine)</a:t>
            </a:r>
          </a:p>
          <a:p>
            <a:r>
              <a:rPr lang="en-US" dirty="0"/>
              <a:t>Make sure equipment operator maintained control</a:t>
            </a:r>
          </a:p>
          <a:p>
            <a:r>
              <a:rPr lang="en-US" dirty="0"/>
              <a:t>Put an adequate procedure in place</a:t>
            </a:r>
          </a:p>
          <a:p>
            <a:r>
              <a:rPr lang="en-US" dirty="0"/>
              <a:t>Make sure equipment was off/de-energized</a:t>
            </a:r>
          </a:p>
          <a:p>
            <a:r>
              <a:rPr lang="en-US" dirty="0"/>
              <a:t>Correct hazardous condition</a:t>
            </a:r>
          </a:p>
          <a:p>
            <a:r>
              <a:rPr lang="en-US" dirty="0"/>
              <a:t>Make sure equipment was used to designed capacity</a:t>
            </a:r>
          </a:p>
          <a:p>
            <a:r>
              <a:rPr lang="en-US" dirty="0"/>
              <a:t>Comply with approved plan</a:t>
            </a:r>
          </a:p>
          <a:p>
            <a:r>
              <a:rPr lang="en-US" dirty="0"/>
              <a:t>Other</a:t>
            </a:r>
          </a:p>
          <a:p>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38F11EA7-3478-33AA-E8CF-47413A3B5D66}"/>
              </a:ext>
            </a:extLst>
          </p:cNvPr>
          <p:cNvSpPr>
            <a:spLocks noGrp="1"/>
          </p:cNvSpPr>
          <p:nvPr>
            <p:ph type="sldNum" sz="quarter" idx="12"/>
          </p:nvPr>
        </p:nvSpPr>
        <p:spPr/>
        <p:txBody>
          <a:bodyPr/>
          <a:lstStyle/>
          <a:p>
            <a:fld id="{18D9C91A-DD26-4F3D-90F8-0E637563E7CF}" type="slidenum">
              <a:rPr lang="en-US" smtClean="0"/>
              <a:pPr/>
              <a:t>20</a:t>
            </a:fld>
            <a:endParaRPr lang="en-US" dirty="0"/>
          </a:p>
        </p:txBody>
      </p:sp>
      <p:sp>
        <p:nvSpPr>
          <p:cNvPr id="5" name="TextBox 4">
            <a:extLst>
              <a:ext uri="{FF2B5EF4-FFF2-40B4-BE49-F238E27FC236}">
                <a16:creationId xmlns:a16="http://schemas.microsoft.com/office/drawing/2014/main" id="{A0AAB05A-96FC-FCF5-CE61-D0623902D45E}"/>
              </a:ext>
            </a:extLst>
          </p:cNvPr>
          <p:cNvSpPr txBox="1"/>
          <p:nvPr/>
        </p:nvSpPr>
        <p:spPr>
          <a:xfrm>
            <a:off x="572878" y="3244334"/>
            <a:ext cx="3944038" cy="461665"/>
          </a:xfrm>
          <a:prstGeom prst="rect">
            <a:avLst/>
          </a:prstGeom>
          <a:noFill/>
        </p:spPr>
        <p:txBody>
          <a:bodyPr wrap="square" rtlCol="0">
            <a:spAutoFit/>
          </a:bodyPr>
          <a:lstStyle/>
          <a:p>
            <a:r>
              <a:rPr lang="en-US" sz="2400" dirty="0"/>
              <a:t>The mine operator did not:</a:t>
            </a:r>
          </a:p>
        </p:txBody>
      </p:sp>
    </p:spTree>
    <p:extLst>
      <p:ext uri="{BB962C8B-B14F-4D97-AF65-F5344CB8AC3E}">
        <p14:creationId xmlns:p14="http://schemas.microsoft.com/office/powerpoint/2010/main" val="129974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049FB-F730-DFB1-6E4A-0A72BC136070}"/>
              </a:ext>
            </a:extLst>
          </p:cNvPr>
          <p:cNvSpPr>
            <a:spLocks noGrp="1"/>
          </p:cNvSpPr>
          <p:nvPr>
            <p:ph type="title"/>
          </p:nvPr>
        </p:nvSpPr>
        <p:spPr/>
        <p:txBody>
          <a:bodyPr>
            <a:normAutofit/>
          </a:bodyPr>
          <a:lstStyle/>
          <a:p>
            <a:r>
              <a:rPr lang="en-US" dirty="0"/>
              <a:t>2023 Individual Fatality for Categories - &gt;15% Occurrence</a:t>
            </a:r>
          </a:p>
        </p:txBody>
      </p:sp>
      <p:sp>
        <p:nvSpPr>
          <p:cNvPr id="4" name="Slide Number Placeholder 3">
            <a:extLst>
              <a:ext uri="{FF2B5EF4-FFF2-40B4-BE49-F238E27FC236}">
                <a16:creationId xmlns:a16="http://schemas.microsoft.com/office/drawing/2014/main" id="{3CE5E4A3-838B-949D-4C93-37883B856F23}"/>
              </a:ext>
            </a:extLst>
          </p:cNvPr>
          <p:cNvSpPr>
            <a:spLocks noGrp="1"/>
          </p:cNvSpPr>
          <p:nvPr>
            <p:ph type="sldNum" sz="quarter" idx="12"/>
          </p:nvPr>
        </p:nvSpPr>
        <p:spPr/>
        <p:txBody>
          <a:bodyPr/>
          <a:lstStyle/>
          <a:p>
            <a:fld id="{18D9C91A-DD26-4F3D-90F8-0E637563E7CF}" type="slidenum">
              <a:rPr lang="en-US" smtClean="0"/>
              <a:pPr/>
              <a:t>21</a:t>
            </a:fld>
            <a:endParaRPr lang="en-US" dirty="0"/>
          </a:p>
        </p:txBody>
      </p:sp>
      <p:graphicFrame>
        <p:nvGraphicFramePr>
          <p:cNvPr id="5" name="Content Placeholder 4">
            <a:extLst>
              <a:ext uri="{FF2B5EF4-FFF2-40B4-BE49-F238E27FC236}">
                <a16:creationId xmlns:a16="http://schemas.microsoft.com/office/drawing/2014/main" id="{4321DD7B-48B5-EA2A-C2FA-EF360B808AFA}"/>
              </a:ext>
            </a:extLst>
          </p:cNvPr>
          <p:cNvGraphicFramePr>
            <a:graphicFrameLocks noGrp="1"/>
          </p:cNvGraphicFramePr>
          <p:nvPr>
            <p:ph idx="1"/>
            <p:extLst>
              <p:ext uri="{D42A27DB-BD31-4B8C-83A1-F6EECF244321}">
                <p14:modId xmlns:p14="http://schemas.microsoft.com/office/powerpoint/2010/main" val="2799433068"/>
              </p:ext>
            </p:extLst>
          </p:nvPr>
        </p:nvGraphicFramePr>
        <p:xfrm>
          <a:off x="412750" y="1073150"/>
          <a:ext cx="11366500" cy="55149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7161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CD7C5-AB8A-21EB-CF92-60D51F3E82B8}"/>
              </a:ext>
            </a:extLst>
          </p:cNvPr>
          <p:cNvSpPr>
            <a:spLocks noGrp="1"/>
          </p:cNvSpPr>
          <p:nvPr>
            <p:ph type="title"/>
          </p:nvPr>
        </p:nvSpPr>
        <p:spPr/>
        <p:txBody>
          <a:bodyPr/>
          <a:lstStyle/>
          <a:p>
            <a:r>
              <a:rPr lang="en-US" dirty="0"/>
              <a:t>2023 Individual Fatality Breakdown Divided by Age</a:t>
            </a:r>
          </a:p>
        </p:txBody>
      </p:sp>
      <p:sp>
        <p:nvSpPr>
          <p:cNvPr id="4" name="Slide Number Placeholder 3">
            <a:extLst>
              <a:ext uri="{FF2B5EF4-FFF2-40B4-BE49-F238E27FC236}">
                <a16:creationId xmlns:a16="http://schemas.microsoft.com/office/drawing/2014/main" id="{ADE3B2C6-37EB-5661-3976-A89B5FF573EA}"/>
              </a:ext>
            </a:extLst>
          </p:cNvPr>
          <p:cNvSpPr>
            <a:spLocks noGrp="1"/>
          </p:cNvSpPr>
          <p:nvPr>
            <p:ph type="sldNum" sz="quarter" idx="12"/>
          </p:nvPr>
        </p:nvSpPr>
        <p:spPr/>
        <p:txBody>
          <a:bodyPr/>
          <a:lstStyle/>
          <a:p>
            <a:fld id="{18D9C91A-DD26-4F3D-90F8-0E637563E7CF}" type="slidenum">
              <a:rPr lang="en-US" smtClean="0"/>
              <a:pPr/>
              <a:t>22</a:t>
            </a:fld>
            <a:endParaRPr lang="en-US" dirty="0"/>
          </a:p>
        </p:txBody>
      </p:sp>
      <p:graphicFrame>
        <p:nvGraphicFramePr>
          <p:cNvPr id="5" name="Content Placeholder 4">
            <a:extLst>
              <a:ext uri="{FF2B5EF4-FFF2-40B4-BE49-F238E27FC236}">
                <a16:creationId xmlns:a16="http://schemas.microsoft.com/office/drawing/2014/main" id="{076CF628-39ED-F0C9-8634-BA1A6C92FE39}"/>
              </a:ext>
            </a:extLst>
          </p:cNvPr>
          <p:cNvGraphicFramePr>
            <a:graphicFrameLocks noGrp="1"/>
          </p:cNvGraphicFramePr>
          <p:nvPr>
            <p:ph idx="1"/>
            <p:extLst>
              <p:ext uri="{D42A27DB-BD31-4B8C-83A1-F6EECF244321}">
                <p14:modId xmlns:p14="http://schemas.microsoft.com/office/powerpoint/2010/main" val="268381523"/>
              </p:ext>
            </p:extLst>
          </p:nvPr>
        </p:nvGraphicFramePr>
        <p:xfrm>
          <a:off x="412750" y="1073150"/>
          <a:ext cx="11366500" cy="56507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83237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D13239-49D0-2F5C-E1DE-335824A03370}"/>
              </a:ext>
            </a:extLst>
          </p:cNvPr>
          <p:cNvSpPr>
            <a:spLocks noGrp="1"/>
          </p:cNvSpPr>
          <p:nvPr>
            <p:ph type="sldNum" sz="quarter" idx="12"/>
          </p:nvPr>
        </p:nvSpPr>
        <p:spPr/>
        <p:txBody>
          <a:bodyPr/>
          <a:lstStyle/>
          <a:p>
            <a:fld id="{18D9C91A-DD26-4F3D-90F8-0E637563E7CF}" type="slidenum">
              <a:rPr lang="en-US" smtClean="0"/>
              <a:pPr/>
              <a:t>23</a:t>
            </a:fld>
            <a:endParaRPr lang="en-US" dirty="0"/>
          </a:p>
        </p:txBody>
      </p:sp>
      <p:sp>
        <p:nvSpPr>
          <p:cNvPr id="5" name="Title 1">
            <a:extLst>
              <a:ext uri="{FF2B5EF4-FFF2-40B4-BE49-F238E27FC236}">
                <a16:creationId xmlns:a16="http://schemas.microsoft.com/office/drawing/2014/main" id="{5A3907C3-D924-20AD-FD79-5FFDD58B1F6B}"/>
              </a:ext>
            </a:extLst>
          </p:cNvPr>
          <p:cNvSpPr>
            <a:spLocks noGrp="1"/>
          </p:cNvSpPr>
          <p:nvPr>
            <p:ph type="title"/>
          </p:nvPr>
        </p:nvSpPr>
        <p:spPr>
          <a:xfrm>
            <a:off x="412750" y="365125"/>
            <a:ext cx="11366500" cy="579438"/>
          </a:xfrm>
        </p:spPr>
        <p:txBody>
          <a:bodyPr>
            <a:noAutofit/>
          </a:bodyPr>
          <a:lstStyle/>
          <a:p>
            <a:r>
              <a:rPr lang="en-US" sz="2800" dirty="0"/>
              <a:t>2023 Individual Fatality Divided by Age Group</a:t>
            </a:r>
          </a:p>
        </p:txBody>
      </p:sp>
      <p:graphicFrame>
        <p:nvGraphicFramePr>
          <p:cNvPr id="3" name="Chart 2">
            <a:extLst>
              <a:ext uri="{FF2B5EF4-FFF2-40B4-BE49-F238E27FC236}">
                <a16:creationId xmlns:a16="http://schemas.microsoft.com/office/drawing/2014/main" id="{076CF628-39ED-F0C9-8634-BA1A6C92FE39}"/>
              </a:ext>
            </a:extLst>
          </p:cNvPr>
          <p:cNvGraphicFramePr>
            <a:graphicFrameLocks/>
          </p:cNvGraphicFramePr>
          <p:nvPr>
            <p:extLst>
              <p:ext uri="{D42A27DB-BD31-4B8C-83A1-F6EECF244321}">
                <p14:modId xmlns:p14="http://schemas.microsoft.com/office/powerpoint/2010/main" val="2903099575"/>
              </p:ext>
            </p:extLst>
          </p:nvPr>
        </p:nvGraphicFramePr>
        <p:xfrm>
          <a:off x="382121" y="1052550"/>
          <a:ext cx="11397129" cy="56713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2765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D13239-49D0-2F5C-E1DE-335824A03370}"/>
              </a:ext>
            </a:extLst>
          </p:cNvPr>
          <p:cNvSpPr>
            <a:spLocks noGrp="1"/>
          </p:cNvSpPr>
          <p:nvPr>
            <p:ph type="sldNum" sz="quarter" idx="12"/>
          </p:nvPr>
        </p:nvSpPr>
        <p:spPr/>
        <p:txBody>
          <a:bodyPr/>
          <a:lstStyle/>
          <a:p>
            <a:fld id="{18D9C91A-DD26-4F3D-90F8-0E637563E7CF}" type="slidenum">
              <a:rPr lang="en-US" smtClean="0"/>
              <a:pPr/>
              <a:t>24</a:t>
            </a:fld>
            <a:endParaRPr lang="en-US" dirty="0"/>
          </a:p>
        </p:txBody>
      </p:sp>
      <p:sp>
        <p:nvSpPr>
          <p:cNvPr id="5" name="Title 1">
            <a:extLst>
              <a:ext uri="{FF2B5EF4-FFF2-40B4-BE49-F238E27FC236}">
                <a16:creationId xmlns:a16="http://schemas.microsoft.com/office/drawing/2014/main" id="{5A3907C3-D924-20AD-FD79-5FFDD58B1F6B}"/>
              </a:ext>
            </a:extLst>
          </p:cNvPr>
          <p:cNvSpPr>
            <a:spLocks noGrp="1"/>
          </p:cNvSpPr>
          <p:nvPr>
            <p:ph type="title"/>
          </p:nvPr>
        </p:nvSpPr>
        <p:spPr>
          <a:xfrm>
            <a:off x="412750" y="365125"/>
            <a:ext cx="11366500" cy="579438"/>
          </a:xfrm>
        </p:spPr>
        <p:txBody>
          <a:bodyPr>
            <a:noAutofit/>
          </a:bodyPr>
          <a:lstStyle/>
          <a:p>
            <a:r>
              <a:rPr lang="en-US" sz="2800" dirty="0"/>
              <a:t>2023 Individual Fatality Divided by Age Group</a:t>
            </a:r>
          </a:p>
        </p:txBody>
      </p:sp>
      <p:graphicFrame>
        <p:nvGraphicFramePr>
          <p:cNvPr id="3" name="Chart 2">
            <a:extLst>
              <a:ext uri="{FF2B5EF4-FFF2-40B4-BE49-F238E27FC236}">
                <a16:creationId xmlns:a16="http://schemas.microsoft.com/office/drawing/2014/main" id="{076CF628-39ED-F0C9-8634-BA1A6C92FE39}"/>
              </a:ext>
            </a:extLst>
          </p:cNvPr>
          <p:cNvGraphicFramePr>
            <a:graphicFrameLocks/>
          </p:cNvGraphicFramePr>
          <p:nvPr>
            <p:extLst>
              <p:ext uri="{D42A27DB-BD31-4B8C-83A1-F6EECF244321}">
                <p14:modId xmlns:p14="http://schemas.microsoft.com/office/powerpoint/2010/main" val="747323886"/>
              </p:ext>
            </p:extLst>
          </p:nvPr>
        </p:nvGraphicFramePr>
        <p:xfrm>
          <a:off x="382121" y="1052550"/>
          <a:ext cx="11397129" cy="56713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7894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F3F8B-99E8-FF73-96F1-D4D656D29399}"/>
              </a:ext>
            </a:extLst>
          </p:cNvPr>
          <p:cNvSpPr>
            <a:spLocks noGrp="1"/>
          </p:cNvSpPr>
          <p:nvPr>
            <p:ph type="title"/>
          </p:nvPr>
        </p:nvSpPr>
        <p:spPr/>
        <p:txBody>
          <a:bodyPr>
            <a:normAutofit fontScale="90000"/>
          </a:bodyPr>
          <a:lstStyle/>
          <a:p>
            <a:r>
              <a:rPr lang="en-US" dirty="0"/>
              <a:t>2023 Individual Fatality Breakdown Divided by Total Experience</a:t>
            </a:r>
          </a:p>
        </p:txBody>
      </p:sp>
      <p:sp>
        <p:nvSpPr>
          <p:cNvPr id="4" name="Slide Number Placeholder 3">
            <a:extLst>
              <a:ext uri="{FF2B5EF4-FFF2-40B4-BE49-F238E27FC236}">
                <a16:creationId xmlns:a16="http://schemas.microsoft.com/office/drawing/2014/main" id="{7728B1C7-6572-E1F6-67FD-FBE859BE925C}"/>
              </a:ext>
            </a:extLst>
          </p:cNvPr>
          <p:cNvSpPr>
            <a:spLocks noGrp="1"/>
          </p:cNvSpPr>
          <p:nvPr>
            <p:ph type="sldNum" sz="quarter" idx="12"/>
          </p:nvPr>
        </p:nvSpPr>
        <p:spPr/>
        <p:txBody>
          <a:bodyPr/>
          <a:lstStyle/>
          <a:p>
            <a:fld id="{18D9C91A-DD26-4F3D-90F8-0E637563E7CF}" type="slidenum">
              <a:rPr lang="en-US" smtClean="0"/>
              <a:pPr/>
              <a:t>25</a:t>
            </a:fld>
            <a:endParaRPr lang="en-US" dirty="0"/>
          </a:p>
        </p:txBody>
      </p:sp>
      <p:graphicFrame>
        <p:nvGraphicFramePr>
          <p:cNvPr id="6" name="Content Placeholder 5">
            <a:extLst>
              <a:ext uri="{FF2B5EF4-FFF2-40B4-BE49-F238E27FC236}">
                <a16:creationId xmlns:a16="http://schemas.microsoft.com/office/drawing/2014/main" id="{F9E28B4D-EBA4-4A75-8F51-E06B0B03488D}"/>
              </a:ext>
            </a:extLst>
          </p:cNvPr>
          <p:cNvGraphicFramePr>
            <a:graphicFrameLocks noGrp="1"/>
          </p:cNvGraphicFramePr>
          <p:nvPr>
            <p:ph idx="1"/>
            <p:extLst>
              <p:ext uri="{D42A27DB-BD31-4B8C-83A1-F6EECF244321}">
                <p14:modId xmlns:p14="http://schemas.microsoft.com/office/powerpoint/2010/main" val="3217275283"/>
              </p:ext>
            </p:extLst>
          </p:nvPr>
        </p:nvGraphicFramePr>
        <p:xfrm>
          <a:off x="412750" y="1073150"/>
          <a:ext cx="11366500" cy="56507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06658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37B4B-B812-2072-02DB-4D7D2601F41E}"/>
              </a:ext>
            </a:extLst>
          </p:cNvPr>
          <p:cNvSpPr>
            <a:spLocks noGrp="1"/>
          </p:cNvSpPr>
          <p:nvPr>
            <p:ph type="title"/>
          </p:nvPr>
        </p:nvSpPr>
        <p:spPr/>
        <p:txBody>
          <a:bodyPr>
            <a:noAutofit/>
          </a:bodyPr>
          <a:lstStyle/>
          <a:p>
            <a:r>
              <a:rPr lang="en-US" sz="2400" dirty="0"/>
              <a:t>2023 Individual Fatality Breakdown Divided by Percentage of Experience Group</a:t>
            </a:r>
          </a:p>
        </p:txBody>
      </p:sp>
      <p:sp>
        <p:nvSpPr>
          <p:cNvPr id="4" name="Slide Number Placeholder 3">
            <a:extLst>
              <a:ext uri="{FF2B5EF4-FFF2-40B4-BE49-F238E27FC236}">
                <a16:creationId xmlns:a16="http://schemas.microsoft.com/office/drawing/2014/main" id="{EF9F4BE2-FF7D-C2B9-E19E-8851FCDF2AB3}"/>
              </a:ext>
            </a:extLst>
          </p:cNvPr>
          <p:cNvSpPr>
            <a:spLocks noGrp="1"/>
          </p:cNvSpPr>
          <p:nvPr>
            <p:ph type="sldNum" sz="quarter" idx="12"/>
          </p:nvPr>
        </p:nvSpPr>
        <p:spPr/>
        <p:txBody>
          <a:bodyPr/>
          <a:lstStyle/>
          <a:p>
            <a:fld id="{18D9C91A-DD26-4F3D-90F8-0E637563E7CF}" type="slidenum">
              <a:rPr lang="en-US" smtClean="0"/>
              <a:pPr/>
              <a:t>26</a:t>
            </a:fld>
            <a:endParaRPr lang="en-US" dirty="0"/>
          </a:p>
        </p:txBody>
      </p:sp>
      <p:graphicFrame>
        <p:nvGraphicFramePr>
          <p:cNvPr id="9" name="Chart 8">
            <a:extLst>
              <a:ext uri="{FF2B5EF4-FFF2-40B4-BE49-F238E27FC236}">
                <a16:creationId xmlns:a16="http://schemas.microsoft.com/office/drawing/2014/main" id="{F9E28B4D-EBA4-4A75-8F51-E06B0B03488D}"/>
              </a:ext>
            </a:extLst>
          </p:cNvPr>
          <p:cNvGraphicFramePr>
            <a:graphicFrameLocks/>
          </p:cNvGraphicFramePr>
          <p:nvPr>
            <p:extLst>
              <p:ext uri="{D42A27DB-BD31-4B8C-83A1-F6EECF244321}">
                <p14:modId xmlns:p14="http://schemas.microsoft.com/office/powerpoint/2010/main" val="4189987765"/>
              </p:ext>
            </p:extLst>
          </p:nvPr>
        </p:nvGraphicFramePr>
        <p:xfrm>
          <a:off x="412376" y="1109229"/>
          <a:ext cx="11397129" cy="55361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0769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37B4B-B812-2072-02DB-4D7D2601F41E}"/>
              </a:ext>
            </a:extLst>
          </p:cNvPr>
          <p:cNvSpPr>
            <a:spLocks noGrp="1"/>
          </p:cNvSpPr>
          <p:nvPr>
            <p:ph type="title"/>
          </p:nvPr>
        </p:nvSpPr>
        <p:spPr/>
        <p:txBody>
          <a:bodyPr>
            <a:noAutofit/>
          </a:bodyPr>
          <a:lstStyle/>
          <a:p>
            <a:r>
              <a:rPr lang="en-US" sz="2400" dirty="0"/>
              <a:t>2023 Individual Fatality Breakdown Divided by Percentage of Experience Group</a:t>
            </a:r>
          </a:p>
        </p:txBody>
      </p:sp>
      <p:sp>
        <p:nvSpPr>
          <p:cNvPr id="4" name="Slide Number Placeholder 3">
            <a:extLst>
              <a:ext uri="{FF2B5EF4-FFF2-40B4-BE49-F238E27FC236}">
                <a16:creationId xmlns:a16="http://schemas.microsoft.com/office/drawing/2014/main" id="{EF9F4BE2-FF7D-C2B9-E19E-8851FCDF2AB3}"/>
              </a:ext>
            </a:extLst>
          </p:cNvPr>
          <p:cNvSpPr>
            <a:spLocks noGrp="1"/>
          </p:cNvSpPr>
          <p:nvPr>
            <p:ph type="sldNum" sz="quarter" idx="12"/>
          </p:nvPr>
        </p:nvSpPr>
        <p:spPr/>
        <p:txBody>
          <a:bodyPr/>
          <a:lstStyle/>
          <a:p>
            <a:fld id="{18D9C91A-DD26-4F3D-90F8-0E637563E7CF}" type="slidenum">
              <a:rPr lang="en-US" smtClean="0"/>
              <a:pPr/>
              <a:t>27</a:t>
            </a:fld>
            <a:endParaRPr lang="en-US" dirty="0"/>
          </a:p>
        </p:txBody>
      </p:sp>
      <p:graphicFrame>
        <p:nvGraphicFramePr>
          <p:cNvPr id="9" name="Chart 8">
            <a:extLst>
              <a:ext uri="{FF2B5EF4-FFF2-40B4-BE49-F238E27FC236}">
                <a16:creationId xmlns:a16="http://schemas.microsoft.com/office/drawing/2014/main" id="{F9E28B4D-EBA4-4A75-8F51-E06B0B03488D}"/>
              </a:ext>
            </a:extLst>
          </p:cNvPr>
          <p:cNvGraphicFramePr>
            <a:graphicFrameLocks/>
          </p:cNvGraphicFramePr>
          <p:nvPr>
            <p:extLst>
              <p:ext uri="{D42A27DB-BD31-4B8C-83A1-F6EECF244321}">
                <p14:modId xmlns:p14="http://schemas.microsoft.com/office/powerpoint/2010/main" val="3715236215"/>
              </p:ext>
            </p:extLst>
          </p:nvPr>
        </p:nvGraphicFramePr>
        <p:xfrm>
          <a:off x="412376" y="1109229"/>
          <a:ext cx="11397129" cy="55361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3943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89522E1-E972-63CC-15D6-42FA5D279476}"/>
              </a:ext>
            </a:extLst>
          </p:cNvPr>
          <p:cNvGraphicFramePr>
            <a:graphicFrameLocks/>
          </p:cNvGraphicFramePr>
          <p:nvPr>
            <p:extLst>
              <p:ext uri="{D42A27DB-BD31-4B8C-83A1-F6EECF244321}">
                <p14:modId xmlns:p14="http://schemas.microsoft.com/office/powerpoint/2010/main" val="3834222492"/>
              </p:ext>
            </p:extLst>
          </p:nvPr>
        </p:nvGraphicFramePr>
        <p:xfrm>
          <a:off x="412377" y="1072589"/>
          <a:ext cx="11397128" cy="5059269"/>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5">
            <a:extLst>
              <a:ext uri="{FF2B5EF4-FFF2-40B4-BE49-F238E27FC236}">
                <a16:creationId xmlns:a16="http://schemas.microsoft.com/office/drawing/2014/main" id="{0A359983-3AF6-7575-7A33-D3343EA79B8B}"/>
              </a:ext>
            </a:extLst>
          </p:cNvPr>
          <p:cNvSpPr>
            <a:spLocks noGrp="1"/>
          </p:cNvSpPr>
          <p:nvPr>
            <p:ph type="title"/>
          </p:nvPr>
        </p:nvSpPr>
        <p:spPr/>
        <p:txBody>
          <a:bodyPr/>
          <a:lstStyle/>
          <a:p>
            <a:r>
              <a:rPr lang="en-US" dirty="0"/>
              <a:t>2023 Individual Fatality Breakdown: Cause of Fatality</a:t>
            </a:r>
          </a:p>
        </p:txBody>
      </p:sp>
      <p:sp>
        <p:nvSpPr>
          <p:cNvPr id="2" name="Slide Number Placeholder 1">
            <a:extLst>
              <a:ext uri="{FF2B5EF4-FFF2-40B4-BE49-F238E27FC236}">
                <a16:creationId xmlns:a16="http://schemas.microsoft.com/office/drawing/2014/main" id="{6B361F05-EE29-0D6C-200D-128547817B13}"/>
              </a:ext>
            </a:extLst>
          </p:cNvPr>
          <p:cNvSpPr>
            <a:spLocks noGrp="1"/>
          </p:cNvSpPr>
          <p:nvPr>
            <p:ph type="sldNum" sz="quarter" idx="12"/>
          </p:nvPr>
        </p:nvSpPr>
        <p:spPr/>
        <p:txBody>
          <a:bodyPr/>
          <a:lstStyle/>
          <a:p>
            <a:fld id="{18D9C91A-DD26-4F3D-90F8-0E637563E7CF}" type="slidenum">
              <a:rPr lang="en-US" smtClean="0"/>
              <a:t>28</a:t>
            </a:fld>
            <a:endParaRPr lang="en-US" dirty="0"/>
          </a:p>
        </p:txBody>
      </p:sp>
      <p:graphicFrame>
        <p:nvGraphicFramePr>
          <p:cNvPr id="3" name="Chart 2">
            <a:extLst>
              <a:ext uri="{FF2B5EF4-FFF2-40B4-BE49-F238E27FC236}">
                <a16:creationId xmlns:a16="http://schemas.microsoft.com/office/drawing/2014/main" id="{D6245453-9845-6CD9-237D-7671CD506B82}"/>
              </a:ext>
            </a:extLst>
          </p:cNvPr>
          <p:cNvGraphicFramePr>
            <a:graphicFrameLocks/>
          </p:cNvGraphicFramePr>
          <p:nvPr>
            <p:extLst>
              <p:ext uri="{D42A27DB-BD31-4B8C-83A1-F6EECF244321}">
                <p14:modId xmlns:p14="http://schemas.microsoft.com/office/powerpoint/2010/main" val="2058301027"/>
              </p:ext>
            </p:extLst>
          </p:nvPr>
        </p:nvGraphicFramePr>
        <p:xfrm>
          <a:off x="382495" y="1171201"/>
          <a:ext cx="11152092" cy="49606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53931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ED0B8B-4F65-B06A-B9DF-B112681F7C2C}"/>
              </a:ext>
            </a:extLst>
          </p:cNvPr>
          <p:cNvSpPr>
            <a:spLocks noGrp="1"/>
          </p:cNvSpPr>
          <p:nvPr>
            <p:ph type="title"/>
          </p:nvPr>
        </p:nvSpPr>
        <p:spPr/>
        <p:txBody>
          <a:bodyPr/>
          <a:lstStyle/>
          <a:p>
            <a:r>
              <a:rPr lang="en-US" dirty="0"/>
              <a:t>2024 Data Analysis</a:t>
            </a:r>
          </a:p>
        </p:txBody>
      </p:sp>
      <p:sp>
        <p:nvSpPr>
          <p:cNvPr id="2" name="Text Placeholder 1">
            <a:extLst>
              <a:ext uri="{FF2B5EF4-FFF2-40B4-BE49-F238E27FC236}">
                <a16:creationId xmlns:a16="http://schemas.microsoft.com/office/drawing/2014/main" id="{378AE9F5-AD02-9EC6-30E8-8B73D4F6147C}"/>
              </a:ext>
            </a:extLst>
          </p:cNvPr>
          <p:cNvSpPr>
            <a:spLocks noGrp="1"/>
          </p:cNvSpPr>
          <p:nvPr>
            <p:ph type="body" idx="1"/>
          </p:nvPr>
        </p:nvSpPr>
        <p:spPr/>
        <p:txBody>
          <a:bodyPr/>
          <a:lstStyle/>
          <a:p>
            <a:r>
              <a:rPr lang="en-US" dirty="0"/>
              <a:t>HOW ARE WE DOING?</a:t>
            </a:r>
          </a:p>
        </p:txBody>
      </p:sp>
    </p:spTree>
    <p:extLst>
      <p:ext uri="{BB962C8B-B14F-4D97-AF65-F5344CB8AC3E}">
        <p14:creationId xmlns:p14="http://schemas.microsoft.com/office/powerpoint/2010/main" val="563379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3A62-49BF-A154-E848-F221CFA59CA5}"/>
              </a:ext>
            </a:extLst>
          </p:cNvPr>
          <p:cNvSpPr>
            <a:spLocks noGrp="1"/>
          </p:cNvSpPr>
          <p:nvPr>
            <p:ph type="title"/>
          </p:nvPr>
        </p:nvSpPr>
        <p:spPr/>
        <p:txBody>
          <a:bodyPr/>
          <a:lstStyle/>
          <a:p>
            <a:r>
              <a:rPr lang="en-US" dirty="0"/>
              <a:t>Breakdown of MSHA Database</a:t>
            </a:r>
          </a:p>
        </p:txBody>
      </p:sp>
      <p:sp>
        <p:nvSpPr>
          <p:cNvPr id="4" name="Slide Number Placeholder 3">
            <a:extLst>
              <a:ext uri="{FF2B5EF4-FFF2-40B4-BE49-F238E27FC236}">
                <a16:creationId xmlns:a16="http://schemas.microsoft.com/office/drawing/2014/main" id="{8811B924-70A8-281A-19CF-50B740FB0AD5}"/>
              </a:ext>
            </a:extLst>
          </p:cNvPr>
          <p:cNvSpPr>
            <a:spLocks noGrp="1"/>
          </p:cNvSpPr>
          <p:nvPr>
            <p:ph type="sldNum" sz="quarter" idx="12"/>
          </p:nvPr>
        </p:nvSpPr>
        <p:spPr/>
        <p:txBody>
          <a:bodyPr/>
          <a:lstStyle/>
          <a:p>
            <a:fld id="{18D9C91A-DD26-4F3D-90F8-0E637563E7CF}" type="slidenum">
              <a:rPr lang="en-US" smtClean="0"/>
              <a:pPr/>
              <a:t>3</a:t>
            </a:fld>
            <a:endParaRPr lang="en-US" dirty="0"/>
          </a:p>
        </p:txBody>
      </p:sp>
      <p:pic>
        <p:nvPicPr>
          <p:cNvPr id="3" name="Picture 2">
            <a:extLst>
              <a:ext uri="{FF2B5EF4-FFF2-40B4-BE49-F238E27FC236}">
                <a16:creationId xmlns:a16="http://schemas.microsoft.com/office/drawing/2014/main" id="{76D848F7-9B6D-E8DA-C688-2A00DD4A88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2430" y="3346250"/>
            <a:ext cx="5274084" cy="2361823"/>
          </a:xfrm>
          <a:prstGeom prst="rect">
            <a:avLst/>
          </a:prstGeom>
        </p:spPr>
      </p:pic>
      <p:pic>
        <p:nvPicPr>
          <p:cNvPr id="6" name="Picture 5">
            <a:extLst>
              <a:ext uri="{FF2B5EF4-FFF2-40B4-BE49-F238E27FC236}">
                <a16:creationId xmlns:a16="http://schemas.microsoft.com/office/drawing/2014/main" id="{FAD866B9-809E-856F-8449-84D033725C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05488" y="3346250"/>
            <a:ext cx="5521306" cy="1881860"/>
          </a:xfrm>
          <a:prstGeom prst="rect">
            <a:avLst/>
          </a:prstGeom>
        </p:spPr>
      </p:pic>
      <p:sp>
        <p:nvSpPr>
          <p:cNvPr id="9" name="Rectangle 8">
            <a:extLst>
              <a:ext uri="{FF2B5EF4-FFF2-40B4-BE49-F238E27FC236}">
                <a16:creationId xmlns:a16="http://schemas.microsoft.com/office/drawing/2014/main" id="{C40F06E6-4D91-F0F8-BC2C-DDD3B42B1CB3}"/>
              </a:ext>
            </a:extLst>
          </p:cNvPr>
          <p:cNvSpPr/>
          <p:nvPr/>
        </p:nvSpPr>
        <p:spPr>
          <a:xfrm>
            <a:off x="2195640" y="1149927"/>
            <a:ext cx="7800717" cy="1295429"/>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latin typeface="+mj-lt"/>
              </a:rPr>
              <a:t>MSHA DATABASE</a:t>
            </a:r>
            <a:endParaRPr lang="en-US" sz="3600" b="1" dirty="0">
              <a:latin typeface="+mj-lt"/>
              <a:cs typeface="Segoe UI Semibold"/>
            </a:endParaRPr>
          </a:p>
        </p:txBody>
      </p:sp>
      <p:cxnSp>
        <p:nvCxnSpPr>
          <p:cNvPr id="13" name="Connector: Elbow 12">
            <a:extLst>
              <a:ext uri="{FF2B5EF4-FFF2-40B4-BE49-F238E27FC236}">
                <a16:creationId xmlns:a16="http://schemas.microsoft.com/office/drawing/2014/main" id="{27381B67-3531-D71D-2280-1A6CD3A0A225}"/>
              </a:ext>
            </a:extLst>
          </p:cNvPr>
          <p:cNvCxnSpPr>
            <a:cxnSpLocks/>
            <a:stCxn id="9" idx="2"/>
            <a:endCxn id="3" idx="0"/>
          </p:cNvCxnSpPr>
          <p:nvPr/>
        </p:nvCxnSpPr>
        <p:spPr>
          <a:xfrm rot="5400000">
            <a:off x="4222289" y="1472540"/>
            <a:ext cx="900894" cy="2846527"/>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14" name="Connector: Elbow 13">
            <a:extLst>
              <a:ext uri="{FF2B5EF4-FFF2-40B4-BE49-F238E27FC236}">
                <a16:creationId xmlns:a16="http://schemas.microsoft.com/office/drawing/2014/main" id="{849F2B33-976A-6C2E-E677-C4112BDD47B4}"/>
              </a:ext>
            </a:extLst>
          </p:cNvPr>
          <p:cNvCxnSpPr>
            <a:cxnSpLocks/>
            <a:stCxn id="9" idx="2"/>
            <a:endCxn id="6" idx="0"/>
          </p:cNvCxnSpPr>
          <p:nvPr/>
        </p:nvCxnSpPr>
        <p:spPr>
          <a:xfrm rot="16200000" flipH="1">
            <a:off x="7130623" y="1410732"/>
            <a:ext cx="900894" cy="2970142"/>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9320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23AD1-5AAC-2581-8F08-033350A6324D}"/>
              </a:ext>
            </a:extLst>
          </p:cNvPr>
          <p:cNvSpPr>
            <a:spLocks noGrp="1"/>
          </p:cNvSpPr>
          <p:nvPr>
            <p:ph type="title"/>
          </p:nvPr>
        </p:nvSpPr>
        <p:spPr/>
        <p:txBody>
          <a:bodyPr/>
          <a:lstStyle/>
          <a:p>
            <a:r>
              <a:rPr lang="en-US" dirty="0"/>
              <a:t>2024 Cumulative Fatality Comparison</a:t>
            </a:r>
          </a:p>
        </p:txBody>
      </p:sp>
      <p:graphicFrame>
        <p:nvGraphicFramePr>
          <p:cNvPr id="7" name="Content Placeholder 6">
            <a:extLst>
              <a:ext uri="{FF2B5EF4-FFF2-40B4-BE49-F238E27FC236}">
                <a16:creationId xmlns:a16="http://schemas.microsoft.com/office/drawing/2014/main" id="{3748D043-5E6A-46DF-99AD-7319267173EA}"/>
              </a:ext>
            </a:extLst>
          </p:cNvPr>
          <p:cNvGraphicFramePr>
            <a:graphicFrameLocks noGrp="1"/>
          </p:cNvGraphicFramePr>
          <p:nvPr>
            <p:ph idx="1"/>
            <p:extLst>
              <p:ext uri="{D42A27DB-BD31-4B8C-83A1-F6EECF244321}">
                <p14:modId xmlns:p14="http://schemas.microsoft.com/office/powerpoint/2010/main" val="69856000"/>
              </p:ext>
            </p:extLst>
          </p:nvPr>
        </p:nvGraphicFramePr>
        <p:xfrm>
          <a:off x="412750" y="1073150"/>
          <a:ext cx="11366500" cy="5650752"/>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4FC8A9E5-424C-50B7-AC3D-7EDEBA01DA59}"/>
              </a:ext>
            </a:extLst>
          </p:cNvPr>
          <p:cNvSpPr>
            <a:spLocks noGrp="1"/>
          </p:cNvSpPr>
          <p:nvPr>
            <p:ph type="sldNum" sz="quarter" idx="12"/>
          </p:nvPr>
        </p:nvSpPr>
        <p:spPr/>
        <p:txBody>
          <a:bodyPr/>
          <a:lstStyle/>
          <a:p>
            <a:fld id="{18D9C91A-DD26-4F3D-90F8-0E637563E7CF}" type="slidenum">
              <a:rPr lang="en-US" smtClean="0"/>
              <a:pPr/>
              <a:t>30</a:t>
            </a:fld>
            <a:endParaRPr lang="en-US" dirty="0"/>
          </a:p>
        </p:txBody>
      </p:sp>
    </p:spTree>
    <p:extLst>
      <p:ext uri="{BB962C8B-B14F-4D97-AF65-F5344CB8AC3E}">
        <p14:creationId xmlns:p14="http://schemas.microsoft.com/office/powerpoint/2010/main" val="121281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08FB9-A153-F01A-DF3D-D7B8C2720DF5}"/>
              </a:ext>
            </a:extLst>
          </p:cNvPr>
          <p:cNvSpPr>
            <a:spLocks noGrp="1"/>
          </p:cNvSpPr>
          <p:nvPr>
            <p:ph type="title"/>
          </p:nvPr>
        </p:nvSpPr>
        <p:spPr/>
        <p:txBody>
          <a:bodyPr/>
          <a:lstStyle/>
          <a:p>
            <a:r>
              <a:rPr lang="en-US" dirty="0"/>
              <a:t>2024 Cumulative Number of Fatalities – Coal Mining</a:t>
            </a:r>
          </a:p>
        </p:txBody>
      </p:sp>
      <p:graphicFrame>
        <p:nvGraphicFramePr>
          <p:cNvPr id="4" name="Content Placeholder 3">
            <a:extLst>
              <a:ext uri="{FF2B5EF4-FFF2-40B4-BE49-F238E27FC236}">
                <a16:creationId xmlns:a16="http://schemas.microsoft.com/office/drawing/2014/main" id="{0F7EDEF3-CC2D-4CE5-948E-1CBD6A0FB9C9}"/>
              </a:ext>
            </a:extLst>
          </p:cNvPr>
          <p:cNvGraphicFramePr>
            <a:graphicFrameLocks noGrp="1"/>
          </p:cNvGraphicFramePr>
          <p:nvPr>
            <p:ph idx="1"/>
            <p:extLst>
              <p:ext uri="{D42A27DB-BD31-4B8C-83A1-F6EECF244321}">
                <p14:modId xmlns:p14="http://schemas.microsoft.com/office/powerpoint/2010/main" val="1640803715"/>
              </p:ext>
            </p:extLst>
          </p:nvPr>
        </p:nvGraphicFramePr>
        <p:xfrm>
          <a:off x="412750" y="1073150"/>
          <a:ext cx="11366500" cy="5650752"/>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C4B0DFBB-3F4E-8A73-FD90-B4983101A563}"/>
              </a:ext>
            </a:extLst>
          </p:cNvPr>
          <p:cNvSpPr>
            <a:spLocks noGrp="1"/>
          </p:cNvSpPr>
          <p:nvPr>
            <p:ph type="sldNum" sz="quarter" idx="12"/>
          </p:nvPr>
        </p:nvSpPr>
        <p:spPr/>
        <p:txBody>
          <a:bodyPr/>
          <a:lstStyle/>
          <a:p>
            <a:fld id="{18D9C91A-DD26-4F3D-90F8-0E637563E7CF}" type="slidenum">
              <a:rPr lang="en-US" smtClean="0"/>
              <a:pPr/>
              <a:t>31</a:t>
            </a:fld>
            <a:endParaRPr lang="en-US" dirty="0"/>
          </a:p>
        </p:txBody>
      </p:sp>
    </p:spTree>
    <p:extLst>
      <p:ext uri="{BB962C8B-B14F-4D97-AF65-F5344CB8AC3E}">
        <p14:creationId xmlns:p14="http://schemas.microsoft.com/office/powerpoint/2010/main" val="3068474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9F7FC-AEB9-44A8-7ED3-91CCDB49A9B7}"/>
              </a:ext>
            </a:extLst>
          </p:cNvPr>
          <p:cNvSpPr>
            <a:spLocks noGrp="1"/>
          </p:cNvSpPr>
          <p:nvPr>
            <p:ph type="title"/>
          </p:nvPr>
        </p:nvSpPr>
        <p:spPr>
          <a:effectLst>
            <a:glow rad="127000">
              <a:schemeClr val="accent1"/>
            </a:glow>
          </a:effectLst>
        </p:spPr>
        <p:txBody>
          <a:bodyPr/>
          <a:lstStyle/>
          <a:p>
            <a:r>
              <a:rPr lang="en-US" dirty="0"/>
              <a:t>2024 Fatalities by Accident Classification</a:t>
            </a:r>
          </a:p>
        </p:txBody>
      </p:sp>
      <p:graphicFrame>
        <p:nvGraphicFramePr>
          <p:cNvPr id="4" name="Content Placeholder 3">
            <a:extLst>
              <a:ext uri="{FF2B5EF4-FFF2-40B4-BE49-F238E27FC236}">
                <a16:creationId xmlns:a16="http://schemas.microsoft.com/office/drawing/2014/main" id="{39FBB29D-8640-FD49-33E9-830119440409}"/>
              </a:ext>
            </a:extLst>
          </p:cNvPr>
          <p:cNvGraphicFramePr>
            <a:graphicFrameLocks noGrp="1"/>
          </p:cNvGraphicFramePr>
          <p:nvPr>
            <p:ph idx="1"/>
            <p:extLst>
              <p:ext uri="{D42A27DB-BD31-4B8C-83A1-F6EECF244321}">
                <p14:modId xmlns:p14="http://schemas.microsoft.com/office/powerpoint/2010/main" val="3725990818"/>
              </p:ext>
            </p:extLst>
          </p:nvPr>
        </p:nvGraphicFramePr>
        <p:xfrm>
          <a:off x="412750" y="1073150"/>
          <a:ext cx="11366500" cy="5650752"/>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FFA9D9CB-BDD2-2B69-865E-1B3D06896A9A}"/>
              </a:ext>
            </a:extLst>
          </p:cNvPr>
          <p:cNvSpPr>
            <a:spLocks noGrp="1"/>
          </p:cNvSpPr>
          <p:nvPr>
            <p:ph type="sldNum" sz="quarter" idx="12"/>
          </p:nvPr>
        </p:nvSpPr>
        <p:spPr/>
        <p:txBody>
          <a:bodyPr/>
          <a:lstStyle/>
          <a:p>
            <a:fld id="{18D9C91A-DD26-4F3D-90F8-0E637563E7CF}" type="slidenum">
              <a:rPr lang="en-US" smtClean="0"/>
              <a:pPr/>
              <a:t>32</a:t>
            </a:fld>
            <a:endParaRPr lang="en-US" dirty="0"/>
          </a:p>
        </p:txBody>
      </p:sp>
    </p:spTree>
    <p:extLst>
      <p:ext uri="{BB962C8B-B14F-4D97-AF65-F5344CB8AC3E}">
        <p14:creationId xmlns:p14="http://schemas.microsoft.com/office/powerpoint/2010/main" val="1036079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89742-0452-DBE2-8FF9-7AAD6BE330FC}"/>
              </a:ext>
            </a:extLst>
          </p:cNvPr>
          <p:cNvSpPr>
            <a:spLocks noGrp="1"/>
          </p:cNvSpPr>
          <p:nvPr>
            <p:ph type="title"/>
          </p:nvPr>
        </p:nvSpPr>
        <p:spPr>
          <a:xfrm>
            <a:off x="412376" y="365126"/>
            <a:ext cx="11367247" cy="579156"/>
          </a:xfrm>
        </p:spPr>
        <p:txBody>
          <a:bodyPr vert="horz" lIns="91440" tIns="45720" rIns="91440" bIns="45720" rtlCol="0" anchor="ctr">
            <a:normAutofit/>
          </a:bodyPr>
          <a:lstStyle/>
          <a:p>
            <a:r>
              <a:rPr lang="en-US" b="1" kern="1200" dirty="0">
                <a:latin typeface="Segoe UI Variable Text Semibold" pitchFamily="2" charset="0"/>
                <a:ea typeface="+mj-ea"/>
                <a:cs typeface="Segoe UI Semilight" panose="020B0402040204020203" pitchFamily="34" charset="0"/>
              </a:rPr>
              <a:t>High Likelihood Fatality Areas</a:t>
            </a:r>
          </a:p>
        </p:txBody>
      </p:sp>
      <p:sp>
        <p:nvSpPr>
          <p:cNvPr id="4" name="Slide Number Placeholder 3">
            <a:extLst>
              <a:ext uri="{FF2B5EF4-FFF2-40B4-BE49-F238E27FC236}">
                <a16:creationId xmlns:a16="http://schemas.microsoft.com/office/drawing/2014/main" id="{D49122CE-D67A-D7D9-C67A-8869BE29DFB8}"/>
              </a:ext>
            </a:extLst>
          </p:cNvPr>
          <p:cNvSpPr>
            <a:spLocks noGrp="1"/>
          </p:cNvSpPr>
          <p:nvPr>
            <p:ph type="sldNum" sz="quarter" idx="12"/>
          </p:nvPr>
        </p:nvSpPr>
        <p:spPr>
          <a:xfrm>
            <a:off x="11259670" y="6358777"/>
            <a:ext cx="549835" cy="365125"/>
          </a:xfrm>
        </p:spPr>
        <p:txBody>
          <a:bodyPr vert="horz" lIns="91440" tIns="45720" rIns="91440" bIns="45720" rtlCol="0" anchor="ctr">
            <a:normAutofit/>
          </a:bodyPr>
          <a:lstStyle/>
          <a:p>
            <a:pPr>
              <a:spcAft>
                <a:spcPts val="600"/>
              </a:spcAft>
            </a:pPr>
            <a:fld id="{18D9C91A-DD26-4F3D-90F8-0E637563E7CF}" type="slidenum">
              <a:rPr lang="en-US" smtClean="0"/>
              <a:pPr>
                <a:spcAft>
                  <a:spcPts val="600"/>
                </a:spcAft>
              </a:pPr>
              <a:t>33</a:t>
            </a:fld>
            <a:endParaRPr lang="en-US" dirty="0"/>
          </a:p>
        </p:txBody>
      </p:sp>
      <p:pic>
        <p:nvPicPr>
          <p:cNvPr id="1026" name="Picture 2" descr="Haul Trucks: The Perfect Solution for Your Mining Needs">
            <a:extLst>
              <a:ext uri="{FF2B5EF4-FFF2-40B4-BE49-F238E27FC236}">
                <a16:creationId xmlns:a16="http://schemas.microsoft.com/office/drawing/2014/main" id="{76B81688-0AA5-FBA7-F85C-9C12EC61441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b="-1"/>
          <a:stretch/>
        </p:blipFill>
        <p:spPr bwMode="auto">
          <a:xfrm>
            <a:off x="412376" y="1924425"/>
            <a:ext cx="5366871" cy="4165595"/>
          </a:xfrm>
          <a:prstGeom prst="rect">
            <a:avLst/>
          </a:prstGeom>
          <a:solidFill>
            <a:srgbClr val="FFFFFF"/>
          </a:solidFill>
        </p:spPr>
      </p:pic>
      <p:sp>
        <p:nvSpPr>
          <p:cNvPr id="3" name="Content Placeholder 2">
            <a:extLst>
              <a:ext uri="{FF2B5EF4-FFF2-40B4-BE49-F238E27FC236}">
                <a16:creationId xmlns:a16="http://schemas.microsoft.com/office/drawing/2014/main" id="{CA979F4B-257E-7D01-E787-1C43BCC6CF5B}"/>
              </a:ext>
            </a:extLst>
          </p:cNvPr>
          <p:cNvSpPr>
            <a:spLocks noGrp="1"/>
          </p:cNvSpPr>
          <p:nvPr>
            <p:ph idx="13"/>
          </p:nvPr>
        </p:nvSpPr>
        <p:spPr>
          <a:xfrm>
            <a:off x="6412752" y="1924420"/>
            <a:ext cx="5366871" cy="4165595"/>
          </a:xfrm>
        </p:spPr>
        <p:txBody>
          <a:bodyPr vert="horz" lIns="91440" tIns="45720" rIns="91440" bIns="45720" rtlCol="0">
            <a:normAutofit/>
          </a:bodyPr>
          <a:lstStyle/>
          <a:p>
            <a:r>
              <a:rPr lang="en-US" dirty="0"/>
              <a:t>Inexperienced Miners</a:t>
            </a:r>
          </a:p>
          <a:p>
            <a:r>
              <a:rPr lang="en-US" dirty="0"/>
              <a:t>People Visiting the Site</a:t>
            </a:r>
          </a:p>
          <a:p>
            <a:r>
              <a:rPr lang="en-US" dirty="0"/>
              <a:t>Powered Haulage </a:t>
            </a:r>
          </a:p>
        </p:txBody>
      </p:sp>
      <p:sp>
        <p:nvSpPr>
          <p:cNvPr id="1033" name="Text Placeholder 5">
            <a:extLst>
              <a:ext uri="{FF2B5EF4-FFF2-40B4-BE49-F238E27FC236}">
                <a16:creationId xmlns:a16="http://schemas.microsoft.com/office/drawing/2014/main" id="{020623E0-F872-160F-4470-E235A78D3102}"/>
              </a:ext>
            </a:extLst>
          </p:cNvPr>
          <p:cNvSpPr>
            <a:spLocks noGrp="1"/>
          </p:cNvSpPr>
          <p:nvPr>
            <p:ph type="body" idx="14"/>
          </p:nvPr>
        </p:nvSpPr>
        <p:spPr>
          <a:xfrm>
            <a:off x="6412751" y="1100508"/>
            <a:ext cx="4185145" cy="823912"/>
          </a:xfrm>
        </p:spPr>
        <p:txBody>
          <a:bodyPr/>
          <a:lstStyle/>
          <a:p>
            <a:pPr algn="ctr"/>
            <a:r>
              <a:rPr lang="en-US" dirty="0"/>
              <a:t>Susceptible Areas</a:t>
            </a:r>
          </a:p>
        </p:txBody>
      </p:sp>
      <p:sp>
        <p:nvSpPr>
          <p:cNvPr id="8" name="TextBox 7">
            <a:extLst>
              <a:ext uri="{FF2B5EF4-FFF2-40B4-BE49-F238E27FC236}">
                <a16:creationId xmlns:a16="http://schemas.microsoft.com/office/drawing/2014/main" id="{5915CC99-DEA9-7DAC-2E1E-C4E1A3EFEAEB}"/>
              </a:ext>
            </a:extLst>
          </p:cNvPr>
          <p:cNvSpPr txBox="1"/>
          <p:nvPr/>
        </p:nvSpPr>
        <p:spPr>
          <a:xfrm>
            <a:off x="7273736" y="6129383"/>
            <a:ext cx="2718304" cy="823912"/>
          </a:xfrm>
          <a:prstGeom prst="rect">
            <a:avLst/>
          </a:prstGeom>
        </p:spPr>
        <p:txBody>
          <a:bodyPr vert="horz" lIns="91440" tIns="45720" rIns="91440" bIns="45720" rtlCol="0" anchor="ctr">
            <a:normAutofit/>
          </a:bodyPr>
          <a:lstStyle/>
          <a:p>
            <a:pPr>
              <a:lnSpc>
                <a:spcPct val="90000"/>
              </a:lnSpc>
              <a:spcBef>
                <a:spcPts val="1000"/>
              </a:spcBef>
            </a:pPr>
            <a:r>
              <a:rPr lang="en-US" sz="800" b="1" i="1" kern="1200" dirty="0">
                <a:solidFill>
                  <a:schemeClr val="accent2"/>
                </a:solidFill>
                <a:latin typeface="Segoe UI Variable Text Semibold" pitchFamily="2" charset="0"/>
                <a:ea typeface="+mn-ea"/>
                <a:cs typeface="Browallia New" panose="020B0502040204020203" pitchFamily="34" charset="-34"/>
              </a:rPr>
              <a:t>https://rmwilson.com/product/low-pro-hard-hat/</a:t>
            </a:r>
          </a:p>
        </p:txBody>
      </p:sp>
      <p:pic>
        <p:nvPicPr>
          <p:cNvPr id="5" name="Picture 2">
            <a:extLst>
              <a:ext uri="{FF2B5EF4-FFF2-40B4-BE49-F238E27FC236}">
                <a16:creationId xmlns:a16="http://schemas.microsoft.com/office/drawing/2014/main" id="{54FA9BB3-F738-3D7B-BA04-F35359AA729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64572" y="3687763"/>
            <a:ext cx="2536633" cy="2536633"/>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139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D6A41-AE5A-2D00-5A6C-432587AE80C7}"/>
              </a:ext>
            </a:extLst>
          </p:cNvPr>
          <p:cNvSpPr>
            <a:spLocks noGrp="1"/>
          </p:cNvSpPr>
          <p:nvPr>
            <p:ph type="title"/>
          </p:nvPr>
        </p:nvSpPr>
        <p:spPr/>
        <p:txBody>
          <a:bodyPr/>
          <a:lstStyle/>
          <a:p>
            <a:r>
              <a:rPr lang="en-US" dirty="0"/>
              <a:t>Final Takeaways</a:t>
            </a:r>
          </a:p>
        </p:txBody>
      </p:sp>
      <p:sp>
        <p:nvSpPr>
          <p:cNvPr id="3" name="Content Placeholder 2">
            <a:extLst>
              <a:ext uri="{FF2B5EF4-FFF2-40B4-BE49-F238E27FC236}">
                <a16:creationId xmlns:a16="http://schemas.microsoft.com/office/drawing/2014/main" id="{B4837C8C-F307-31EB-BB90-7A92FC88BC20}"/>
              </a:ext>
            </a:extLst>
          </p:cNvPr>
          <p:cNvSpPr>
            <a:spLocks noGrp="1"/>
          </p:cNvSpPr>
          <p:nvPr>
            <p:ph idx="1"/>
          </p:nvPr>
        </p:nvSpPr>
        <p:spPr>
          <a:xfrm>
            <a:off x="412376" y="1072589"/>
            <a:ext cx="11367247" cy="2078235"/>
          </a:xfrm>
        </p:spPr>
        <p:txBody>
          <a:bodyPr>
            <a:normAutofit/>
          </a:bodyPr>
          <a:lstStyle/>
          <a:p>
            <a:r>
              <a:rPr lang="en-US" dirty="0"/>
              <a:t>Single year fatality data can be difficult to interpret due to having to divide 40 entries into smaller categories</a:t>
            </a:r>
          </a:p>
          <a:p>
            <a:r>
              <a:rPr lang="en-US" dirty="0"/>
              <a:t>Trends are not always evident due to sample size and external factors not recorded</a:t>
            </a:r>
          </a:p>
          <a:p>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FD90C65-6C9C-FE27-BE23-5F3C39254C37}"/>
              </a:ext>
            </a:extLst>
          </p:cNvPr>
          <p:cNvSpPr>
            <a:spLocks noGrp="1"/>
          </p:cNvSpPr>
          <p:nvPr>
            <p:ph type="sldNum" sz="quarter" idx="12"/>
          </p:nvPr>
        </p:nvSpPr>
        <p:spPr/>
        <p:txBody>
          <a:bodyPr/>
          <a:lstStyle/>
          <a:p>
            <a:fld id="{18D9C91A-DD26-4F3D-90F8-0E637563E7CF}" type="slidenum">
              <a:rPr lang="en-US" smtClean="0"/>
              <a:pPr/>
              <a:t>34</a:t>
            </a:fld>
            <a:endParaRPr lang="en-US" dirty="0"/>
          </a:p>
        </p:txBody>
      </p:sp>
      <p:sp>
        <p:nvSpPr>
          <p:cNvPr id="5" name="TextBox 4">
            <a:extLst>
              <a:ext uri="{FF2B5EF4-FFF2-40B4-BE49-F238E27FC236}">
                <a16:creationId xmlns:a16="http://schemas.microsoft.com/office/drawing/2014/main" id="{478148C4-6B07-D8F5-10F1-F0C357CC014D}"/>
              </a:ext>
            </a:extLst>
          </p:cNvPr>
          <p:cNvSpPr txBox="1"/>
          <p:nvPr/>
        </p:nvSpPr>
        <p:spPr>
          <a:xfrm>
            <a:off x="412376" y="3547431"/>
            <a:ext cx="11367247" cy="2677656"/>
          </a:xfrm>
          <a:prstGeom prst="rect">
            <a:avLst/>
          </a:prstGeom>
          <a:noFill/>
        </p:spPr>
        <p:txBody>
          <a:bodyPr wrap="square" rtlCol="0">
            <a:spAutoFit/>
          </a:bodyPr>
          <a:lstStyle/>
          <a:p>
            <a:pPr marL="0" indent="0">
              <a:buNone/>
            </a:pPr>
            <a:r>
              <a:rPr lang="en-US" sz="2800" dirty="0"/>
              <a:t>But,</a:t>
            </a:r>
          </a:p>
          <a:p>
            <a:pPr marL="0" indent="0">
              <a:buNone/>
            </a:pPr>
            <a:endParaRPr lang="en-US" sz="2800" dirty="0"/>
          </a:p>
          <a:p>
            <a:pPr marL="457200" indent="-457200">
              <a:buClr>
                <a:schemeClr val="accent2"/>
              </a:buClr>
              <a:buFont typeface="Wingdings" panose="05000000000000000000" pitchFamily="2" charset="2"/>
              <a:buChar char="§"/>
            </a:pPr>
            <a:r>
              <a:rPr lang="en-US" sz="2800" dirty="0"/>
              <a:t>Always important to know where you are, where others are, and what to wear on a mine site</a:t>
            </a:r>
          </a:p>
          <a:p>
            <a:pPr marL="457200" indent="-457200">
              <a:buClr>
                <a:schemeClr val="accent2"/>
              </a:buClr>
              <a:buFont typeface="Wingdings" panose="05000000000000000000" pitchFamily="2" charset="2"/>
              <a:buChar char="§"/>
            </a:pPr>
            <a:r>
              <a:rPr lang="en-US" sz="2800" dirty="0"/>
              <a:t>Fatalities do not discriminate by age</a:t>
            </a:r>
          </a:p>
          <a:p>
            <a:pPr marL="457200" indent="-457200">
              <a:buClr>
                <a:schemeClr val="accent2"/>
              </a:buClr>
              <a:buFont typeface="Wingdings" panose="05000000000000000000" pitchFamily="2" charset="2"/>
              <a:buChar char="§"/>
            </a:pPr>
            <a:r>
              <a:rPr lang="en-US" sz="2800" dirty="0"/>
              <a:t>Make sure individuals are trained even if they are just visiting</a:t>
            </a:r>
          </a:p>
        </p:txBody>
      </p:sp>
    </p:spTree>
    <p:extLst>
      <p:ext uri="{BB962C8B-B14F-4D97-AF65-F5344CB8AC3E}">
        <p14:creationId xmlns:p14="http://schemas.microsoft.com/office/powerpoint/2010/main" val="61941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533D-9B8C-FE0B-97D1-555AE1909396}"/>
              </a:ext>
            </a:extLst>
          </p:cNvPr>
          <p:cNvSpPr>
            <a:spLocks noGrp="1"/>
          </p:cNvSpPr>
          <p:nvPr>
            <p:ph type="title"/>
          </p:nvPr>
        </p:nvSpPr>
        <p:spPr>
          <a:xfrm>
            <a:off x="412376" y="365126"/>
            <a:ext cx="11367247" cy="579156"/>
          </a:xfrm>
        </p:spPr>
        <p:txBody>
          <a:bodyPr anchor="ctr">
            <a:normAutofit/>
          </a:bodyPr>
          <a:lstStyle/>
          <a:p>
            <a:r>
              <a:rPr lang="en-US" dirty="0"/>
              <a:t>Next Steps</a:t>
            </a:r>
          </a:p>
        </p:txBody>
      </p:sp>
      <p:sp>
        <p:nvSpPr>
          <p:cNvPr id="3" name="Content Placeholder 2">
            <a:extLst>
              <a:ext uri="{FF2B5EF4-FFF2-40B4-BE49-F238E27FC236}">
                <a16:creationId xmlns:a16="http://schemas.microsoft.com/office/drawing/2014/main" id="{0AB4E303-1C34-3E3A-A47F-FBB0CB69E681}"/>
              </a:ext>
            </a:extLst>
          </p:cNvPr>
          <p:cNvSpPr>
            <a:spLocks noGrp="1"/>
          </p:cNvSpPr>
          <p:nvPr>
            <p:ph idx="1"/>
          </p:nvPr>
        </p:nvSpPr>
        <p:spPr>
          <a:xfrm>
            <a:off x="412376" y="1072589"/>
            <a:ext cx="5588373" cy="5059269"/>
          </a:xfrm>
        </p:spPr>
        <p:txBody>
          <a:bodyPr>
            <a:normAutofit/>
          </a:bodyPr>
          <a:lstStyle/>
          <a:p>
            <a:r>
              <a:rPr lang="en-US" sz="2400" dirty="0"/>
              <a:t>Individual fatality breakdown of multiple years through automation</a:t>
            </a:r>
          </a:p>
          <a:p>
            <a:r>
              <a:rPr lang="en-US" sz="2400" dirty="0"/>
              <a:t>Incorporate violations and accidents data</a:t>
            </a:r>
          </a:p>
          <a:p>
            <a:r>
              <a:rPr lang="en-US" sz="2400" dirty="0"/>
              <a:t>Incorporate mine demographics data</a:t>
            </a:r>
          </a:p>
          <a:p>
            <a:r>
              <a:rPr lang="en-US" sz="2400" dirty="0"/>
              <a:t>Use machine learning to identify trends</a:t>
            </a:r>
          </a:p>
          <a:p>
            <a:pPr marL="0" indent="0">
              <a:buNone/>
            </a:pPr>
            <a:endParaRPr lang="en-US" sz="2400" dirty="0"/>
          </a:p>
        </p:txBody>
      </p:sp>
      <p:sp>
        <p:nvSpPr>
          <p:cNvPr id="4" name="Slide Number Placeholder 3">
            <a:extLst>
              <a:ext uri="{FF2B5EF4-FFF2-40B4-BE49-F238E27FC236}">
                <a16:creationId xmlns:a16="http://schemas.microsoft.com/office/drawing/2014/main" id="{962B598F-E17B-92E0-F822-634E851E3B48}"/>
              </a:ext>
            </a:extLst>
          </p:cNvPr>
          <p:cNvSpPr>
            <a:spLocks noGrp="1"/>
          </p:cNvSpPr>
          <p:nvPr>
            <p:ph type="sldNum" sz="quarter" idx="12"/>
          </p:nvPr>
        </p:nvSpPr>
        <p:spPr>
          <a:xfrm>
            <a:off x="11259670" y="6358777"/>
            <a:ext cx="549835" cy="365125"/>
          </a:xfrm>
        </p:spPr>
        <p:txBody>
          <a:bodyPr anchor="ctr">
            <a:normAutofit/>
          </a:bodyPr>
          <a:lstStyle/>
          <a:p>
            <a:pPr>
              <a:spcAft>
                <a:spcPts val="600"/>
              </a:spcAft>
            </a:pPr>
            <a:fld id="{18D9C91A-DD26-4F3D-90F8-0E637563E7CF}" type="slidenum">
              <a:rPr lang="en-US" smtClean="0"/>
              <a:pPr>
                <a:spcAft>
                  <a:spcPts val="600"/>
                </a:spcAft>
              </a:pPr>
              <a:t>35</a:t>
            </a:fld>
            <a:endParaRPr lang="en-US" dirty="0"/>
          </a:p>
        </p:txBody>
      </p:sp>
      <p:pic>
        <p:nvPicPr>
          <p:cNvPr id="5" name="Picture 4">
            <a:extLst>
              <a:ext uri="{FF2B5EF4-FFF2-40B4-BE49-F238E27FC236}">
                <a16:creationId xmlns:a16="http://schemas.microsoft.com/office/drawing/2014/main" id="{BFDE0C12-3FC6-2869-A1A1-E4747448F28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353174" y="1072588"/>
            <a:ext cx="5588373" cy="5059269"/>
          </a:xfrm>
          <a:prstGeom prst="rect">
            <a:avLst/>
          </a:prstGeom>
          <a:noFill/>
        </p:spPr>
      </p:pic>
    </p:spTree>
    <p:extLst>
      <p:ext uri="{BB962C8B-B14F-4D97-AF65-F5344CB8AC3E}">
        <p14:creationId xmlns:p14="http://schemas.microsoft.com/office/powerpoint/2010/main" val="12053446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6CA68B-5470-7F05-AAD3-04115DDA266B}"/>
              </a:ext>
            </a:extLst>
          </p:cNvPr>
          <p:cNvSpPr>
            <a:spLocks noGrp="1"/>
          </p:cNvSpPr>
          <p:nvPr>
            <p:ph type="ctrTitle"/>
          </p:nvPr>
        </p:nvSpPr>
        <p:spPr>
          <a:xfrm>
            <a:off x="624541" y="2312416"/>
            <a:ext cx="10942918" cy="1713753"/>
          </a:xfrm>
        </p:spPr>
        <p:txBody>
          <a:bodyPr/>
          <a:lstStyle/>
          <a:p>
            <a:r>
              <a:rPr lang="en-US" dirty="0"/>
              <a:t>Questions?</a:t>
            </a:r>
          </a:p>
        </p:txBody>
      </p:sp>
      <p:sp>
        <p:nvSpPr>
          <p:cNvPr id="5" name="Subtitle 4">
            <a:extLst>
              <a:ext uri="{FF2B5EF4-FFF2-40B4-BE49-F238E27FC236}">
                <a16:creationId xmlns:a16="http://schemas.microsoft.com/office/drawing/2014/main" id="{CD6F752B-A4FC-5C14-B62D-0D7BEF9263CF}"/>
              </a:ext>
            </a:extLst>
          </p:cNvPr>
          <p:cNvSpPr>
            <a:spLocks noGrp="1"/>
          </p:cNvSpPr>
          <p:nvPr>
            <p:ph type="subTitle" idx="1"/>
          </p:nvPr>
        </p:nvSpPr>
        <p:spPr/>
        <p:txBody>
          <a:bodyPr>
            <a:normAutofit/>
          </a:bodyPr>
          <a:lstStyle/>
          <a:p>
            <a:r>
              <a:rPr lang="en-US" sz="2000" dirty="0"/>
              <a:t>Email: </a:t>
            </a:r>
            <a:r>
              <a:rPr lang="en-US" sz="2000" dirty="0">
                <a:hlinkClick r:id="rId2"/>
              </a:rPr>
              <a:t>nathan.kelley@uky.edu</a:t>
            </a:r>
            <a:endParaRPr lang="en-US" sz="2000" dirty="0"/>
          </a:p>
        </p:txBody>
      </p:sp>
    </p:spTree>
    <p:extLst>
      <p:ext uri="{BB962C8B-B14F-4D97-AF65-F5344CB8AC3E}">
        <p14:creationId xmlns:p14="http://schemas.microsoft.com/office/powerpoint/2010/main" val="413317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4CBF9-A00A-FD35-36B8-9D567B9D2F3C}"/>
              </a:ext>
            </a:extLst>
          </p:cNvPr>
          <p:cNvSpPr>
            <a:spLocks noGrp="1"/>
          </p:cNvSpPr>
          <p:nvPr>
            <p:ph type="title"/>
          </p:nvPr>
        </p:nvSpPr>
        <p:spPr/>
        <p:txBody>
          <a:bodyPr/>
          <a:lstStyle/>
          <a:p>
            <a:r>
              <a:rPr lang="en-US" dirty="0"/>
              <a:t>What Are the Main Issues with MSHA Database?</a:t>
            </a:r>
          </a:p>
        </p:txBody>
      </p:sp>
      <p:sp>
        <p:nvSpPr>
          <p:cNvPr id="3" name="Content Placeholder 2">
            <a:extLst>
              <a:ext uri="{FF2B5EF4-FFF2-40B4-BE49-F238E27FC236}">
                <a16:creationId xmlns:a16="http://schemas.microsoft.com/office/drawing/2014/main" id="{6D32CBCC-F67F-F755-839F-97D68DBCDCF4}"/>
              </a:ext>
            </a:extLst>
          </p:cNvPr>
          <p:cNvSpPr>
            <a:spLocks noGrp="1"/>
          </p:cNvSpPr>
          <p:nvPr>
            <p:ph idx="1"/>
          </p:nvPr>
        </p:nvSpPr>
        <p:spPr/>
        <p:txBody>
          <a:bodyPr>
            <a:normAutofit/>
          </a:bodyPr>
          <a:lstStyle/>
          <a:p>
            <a:r>
              <a:rPr lang="en-US" sz="2400" dirty="0"/>
              <a:t>Data set is too large</a:t>
            </a:r>
          </a:p>
          <a:p>
            <a:r>
              <a:rPr lang="en-US" sz="2400" dirty="0"/>
              <a:t>Variety of different factors between mines</a:t>
            </a:r>
          </a:p>
          <a:p>
            <a:r>
              <a:rPr lang="en-US" sz="2400" dirty="0"/>
              <a:t>Different formats between data sets and in individual datasets</a:t>
            </a:r>
          </a:p>
          <a:p>
            <a:r>
              <a:rPr lang="en-US" sz="2400" dirty="0"/>
              <a:t>Large amounts of ineffective information</a:t>
            </a:r>
          </a:p>
          <a:p>
            <a:r>
              <a:rPr lang="en-US" sz="2400" dirty="0"/>
              <a:t>Different refresh rates</a:t>
            </a:r>
          </a:p>
        </p:txBody>
      </p:sp>
      <p:sp>
        <p:nvSpPr>
          <p:cNvPr id="4" name="Slide Number Placeholder 3">
            <a:extLst>
              <a:ext uri="{FF2B5EF4-FFF2-40B4-BE49-F238E27FC236}">
                <a16:creationId xmlns:a16="http://schemas.microsoft.com/office/drawing/2014/main" id="{B53CE004-4F4E-A452-9DF9-CE16B6415356}"/>
              </a:ext>
            </a:extLst>
          </p:cNvPr>
          <p:cNvSpPr>
            <a:spLocks noGrp="1"/>
          </p:cNvSpPr>
          <p:nvPr>
            <p:ph type="sldNum" sz="quarter" idx="12"/>
          </p:nvPr>
        </p:nvSpPr>
        <p:spPr/>
        <p:txBody>
          <a:bodyPr/>
          <a:lstStyle/>
          <a:p>
            <a:fld id="{18D9C91A-DD26-4F3D-90F8-0E637563E7CF}" type="slidenum">
              <a:rPr lang="en-US" smtClean="0"/>
              <a:pPr/>
              <a:t>4</a:t>
            </a:fld>
            <a:endParaRPr lang="en-US" dirty="0"/>
          </a:p>
        </p:txBody>
      </p:sp>
    </p:spTree>
    <p:extLst>
      <p:ext uri="{BB962C8B-B14F-4D97-AF65-F5344CB8AC3E}">
        <p14:creationId xmlns:p14="http://schemas.microsoft.com/office/powerpoint/2010/main" val="3259853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F52A2-4C7C-8FF9-1AEC-75BC2B96702E}"/>
              </a:ext>
            </a:extLst>
          </p:cNvPr>
          <p:cNvSpPr>
            <a:spLocks noGrp="1"/>
          </p:cNvSpPr>
          <p:nvPr>
            <p:ph type="title"/>
          </p:nvPr>
        </p:nvSpPr>
        <p:spPr/>
        <p:txBody>
          <a:bodyPr/>
          <a:lstStyle/>
          <a:p>
            <a:r>
              <a:rPr lang="en-US" dirty="0"/>
              <a:t>Overall Goal of Project</a:t>
            </a:r>
          </a:p>
        </p:txBody>
      </p:sp>
      <p:sp>
        <p:nvSpPr>
          <p:cNvPr id="3" name="Content Placeholder 2">
            <a:extLst>
              <a:ext uri="{FF2B5EF4-FFF2-40B4-BE49-F238E27FC236}">
                <a16:creationId xmlns:a16="http://schemas.microsoft.com/office/drawing/2014/main" id="{B5201CE3-F14F-D584-5849-BF70B4FF1FC5}"/>
              </a:ext>
            </a:extLst>
          </p:cNvPr>
          <p:cNvSpPr>
            <a:spLocks noGrp="1"/>
          </p:cNvSpPr>
          <p:nvPr>
            <p:ph idx="1"/>
          </p:nvPr>
        </p:nvSpPr>
        <p:spPr/>
        <p:txBody>
          <a:bodyPr/>
          <a:lstStyle/>
          <a:p>
            <a:endParaRPr lang="en-US" dirty="0">
              <a:highlight>
                <a:srgbClr val="F5F5F5"/>
              </a:highlight>
              <a:hlinkClick r:id="rId2" tooltip="Deep learning line icon vector PNG and Vector"/>
            </a:endParaRPr>
          </a:p>
          <a:p>
            <a:endParaRPr lang="en-US" dirty="0"/>
          </a:p>
        </p:txBody>
      </p:sp>
      <p:sp>
        <p:nvSpPr>
          <p:cNvPr id="4" name="Slide Number Placeholder 3">
            <a:extLst>
              <a:ext uri="{FF2B5EF4-FFF2-40B4-BE49-F238E27FC236}">
                <a16:creationId xmlns:a16="http://schemas.microsoft.com/office/drawing/2014/main" id="{9B721C92-1A38-D042-CE69-5943D648F5A0}"/>
              </a:ext>
            </a:extLst>
          </p:cNvPr>
          <p:cNvSpPr>
            <a:spLocks noGrp="1"/>
          </p:cNvSpPr>
          <p:nvPr>
            <p:ph type="sldNum" sz="quarter" idx="12"/>
          </p:nvPr>
        </p:nvSpPr>
        <p:spPr/>
        <p:txBody>
          <a:bodyPr/>
          <a:lstStyle/>
          <a:p>
            <a:fld id="{18D9C91A-DD26-4F3D-90F8-0E637563E7CF}" type="slidenum">
              <a:rPr lang="en-US" smtClean="0"/>
              <a:pPr/>
              <a:t>5</a:t>
            </a:fld>
            <a:endParaRPr lang="en-US" dirty="0"/>
          </a:p>
        </p:txBody>
      </p:sp>
      <p:sp>
        <p:nvSpPr>
          <p:cNvPr id="12" name="Rectangle 11">
            <a:extLst>
              <a:ext uri="{FF2B5EF4-FFF2-40B4-BE49-F238E27FC236}">
                <a16:creationId xmlns:a16="http://schemas.microsoft.com/office/drawing/2014/main" id="{2389A82F-CA85-B42E-7E43-289976B4CDE9}"/>
              </a:ext>
            </a:extLst>
          </p:cNvPr>
          <p:cNvSpPr/>
          <p:nvPr/>
        </p:nvSpPr>
        <p:spPr>
          <a:xfrm>
            <a:off x="394979" y="1395082"/>
            <a:ext cx="3193936" cy="1633463"/>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latin typeface="+mj-lt"/>
              </a:rPr>
              <a:t>MSHA DATABASE</a:t>
            </a:r>
          </a:p>
        </p:txBody>
      </p:sp>
      <p:sp>
        <p:nvSpPr>
          <p:cNvPr id="13" name="TextBox 12">
            <a:extLst>
              <a:ext uri="{FF2B5EF4-FFF2-40B4-BE49-F238E27FC236}">
                <a16:creationId xmlns:a16="http://schemas.microsoft.com/office/drawing/2014/main" id="{7AB538F5-75AE-2566-0241-C14FF704C6F1}"/>
              </a:ext>
            </a:extLst>
          </p:cNvPr>
          <p:cNvSpPr txBox="1"/>
          <p:nvPr/>
        </p:nvSpPr>
        <p:spPr>
          <a:xfrm>
            <a:off x="851787" y="5609813"/>
            <a:ext cx="2276865" cy="707886"/>
          </a:xfrm>
          <a:prstGeom prst="rect">
            <a:avLst/>
          </a:prstGeom>
          <a:noFill/>
        </p:spPr>
        <p:txBody>
          <a:bodyPr wrap="square" rtlCol="0">
            <a:spAutoFit/>
          </a:bodyPr>
          <a:lstStyle/>
          <a:p>
            <a:pPr algn="ctr"/>
            <a:r>
              <a:rPr lang="en-US" sz="2000" dirty="0">
                <a:latin typeface="+mj-lt"/>
              </a:rPr>
              <a:t>Machine Learning Algorithm</a:t>
            </a:r>
          </a:p>
        </p:txBody>
      </p:sp>
      <p:sp>
        <p:nvSpPr>
          <p:cNvPr id="14" name="Arrow: Right 13">
            <a:extLst>
              <a:ext uri="{FF2B5EF4-FFF2-40B4-BE49-F238E27FC236}">
                <a16:creationId xmlns:a16="http://schemas.microsoft.com/office/drawing/2014/main" id="{8FD66D1F-9078-2E0C-995F-D2CA33390BEB}"/>
              </a:ext>
            </a:extLst>
          </p:cNvPr>
          <p:cNvSpPr/>
          <p:nvPr/>
        </p:nvSpPr>
        <p:spPr>
          <a:xfrm rot="5400000">
            <a:off x="1533562" y="3398316"/>
            <a:ext cx="916769" cy="208961"/>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F0ED1D50-B103-7EF7-A798-75F052BB68DF}"/>
              </a:ext>
            </a:extLst>
          </p:cNvPr>
          <p:cNvSpPr/>
          <p:nvPr/>
        </p:nvSpPr>
        <p:spPr>
          <a:xfrm>
            <a:off x="3113112" y="4702997"/>
            <a:ext cx="715404" cy="208961"/>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9" name="Picture 18" descr="Digital financial graph">
            <a:extLst>
              <a:ext uri="{FF2B5EF4-FFF2-40B4-BE49-F238E27FC236}">
                <a16:creationId xmlns:a16="http://schemas.microsoft.com/office/drawing/2014/main" id="{A8405339-E25B-DEBF-8E91-EC7607F17A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06646" y="4022819"/>
            <a:ext cx="2840709" cy="1597983"/>
          </a:xfrm>
          <a:prstGeom prst="rect">
            <a:avLst/>
          </a:prstGeom>
        </p:spPr>
      </p:pic>
      <p:sp>
        <p:nvSpPr>
          <p:cNvPr id="21" name="TextBox 20">
            <a:extLst>
              <a:ext uri="{FF2B5EF4-FFF2-40B4-BE49-F238E27FC236}">
                <a16:creationId xmlns:a16="http://schemas.microsoft.com/office/drawing/2014/main" id="{387E0443-0934-9F4A-EE31-55F90D296608}"/>
              </a:ext>
            </a:extLst>
          </p:cNvPr>
          <p:cNvSpPr txBox="1"/>
          <p:nvPr/>
        </p:nvSpPr>
        <p:spPr>
          <a:xfrm>
            <a:off x="3930032" y="5676275"/>
            <a:ext cx="3193936" cy="400110"/>
          </a:xfrm>
          <a:prstGeom prst="rect">
            <a:avLst/>
          </a:prstGeom>
          <a:noFill/>
        </p:spPr>
        <p:txBody>
          <a:bodyPr wrap="square" rtlCol="0">
            <a:spAutoFit/>
          </a:bodyPr>
          <a:lstStyle/>
          <a:p>
            <a:pPr algn="ctr"/>
            <a:r>
              <a:rPr lang="en-US" sz="2000" dirty="0">
                <a:latin typeface="+mj-lt"/>
              </a:rPr>
              <a:t>Predictive Model</a:t>
            </a:r>
          </a:p>
        </p:txBody>
      </p:sp>
      <p:pic>
        <p:nvPicPr>
          <p:cNvPr id="8" name="Picture 7" descr="A computer chip with a brain&#10;&#10;Description automatically generated">
            <a:extLst>
              <a:ext uri="{FF2B5EF4-FFF2-40B4-BE49-F238E27FC236}">
                <a16:creationId xmlns:a16="http://schemas.microsoft.com/office/drawing/2014/main" id="{2016132A-A1EA-F8F6-BD88-F36794E30A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5456" y="3977048"/>
            <a:ext cx="1689526" cy="1689526"/>
          </a:xfrm>
          <a:prstGeom prst="rect">
            <a:avLst/>
          </a:prstGeom>
        </p:spPr>
      </p:pic>
      <p:sp>
        <p:nvSpPr>
          <p:cNvPr id="10" name="Content Placeholder 2">
            <a:extLst>
              <a:ext uri="{FF2B5EF4-FFF2-40B4-BE49-F238E27FC236}">
                <a16:creationId xmlns:a16="http://schemas.microsoft.com/office/drawing/2014/main" id="{8958241E-0054-E2E4-57F1-7030ED43658A}"/>
              </a:ext>
            </a:extLst>
          </p:cNvPr>
          <p:cNvSpPr txBox="1">
            <a:spLocks/>
          </p:cNvSpPr>
          <p:nvPr/>
        </p:nvSpPr>
        <p:spPr>
          <a:xfrm>
            <a:off x="412376" y="1072589"/>
            <a:ext cx="11367247" cy="50592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solidFill>
                <a:latin typeface="Segoe UI Semilight" panose="020B0402040204020203" pitchFamily="34" charset="0"/>
                <a:ea typeface="+mn-ea"/>
                <a:cs typeface="Segoe UI Semilight" panose="020B0402040204020203" pitchFamily="34" charset="0"/>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1"/>
                </a:solidFill>
                <a:latin typeface="Segoe UI Semilight" panose="020B0402040204020203" pitchFamily="34" charset="0"/>
                <a:ea typeface="+mn-ea"/>
                <a:cs typeface="Segoe UI Semilight" panose="020B0402040204020203" pitchFamily="34" charset="0"/>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tx1"/>
                </a:solidFill>
                <a:latin typeface="Segoe UI Semilight" panose="020B0402040204020203" pitchFamily="34" charset="0"/>
                <a:ea typeface="+mn-ea"/>
                <a:cs typeface="Segoe UI Semilight" panose="020B0402040204020203" pitchFamily="34" charset="0"/>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solidFill>
                <a:latin typeface="Segoe UI Semilight" panose="020B0402040204020203" pitchFamily="34" charset="0"/>
                <a:ea typeface="+mn-ea"/>
                <a:cs typeface="Segoe UI Semilight" panose="020B0402040204020203" pitchFamily="34" charset="0"/>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highlight>
                <a:srgbClr val="F5F5F5"/>
              </a:highlight>
              <a:hlinkClick r:id="rId2" tooltip="Deep learning line icon vector PNG and Vector"/>
            </a:endParaRPr>
          </a:p>
          <a:p>
            <a:endParaRPr lang="en-US" dirty="0"/>
          </a:p>
        </p:txBody>
      </p:sp>
      <p:sp>
        <p:nvSpPr>
          <p:cNvPr id="16" name="Oval 15">
            <a:extLst>
              <a:ext uri="{FF2B5EF4-FFF2-40B4-BE49-F238E27FC236}">
                <a16:creationId xmlns:a16="http://schemas.microsoft.com/office/drawing/2014/main" id="{0AB1A3CF-1282-965D-5F0E-77CDDABDC784}"/>
              </a:ext>
            </a:extLst>
          </p:cNvPr>
          <p:cNvSpPr/>
          <p:nvPr/>
        </p:nvSpPr>
        <p:spPr>
          <a:xfrm>
            <a:off x="4278960" y="1584224"/>
            <a:ext cx="2496077" cy="1436425"/>
          </a:xfrm>
          <a:prstGeom prst="ellipse">
            <a:avLst/>
          </a:prstGeom>
          <a:blipFill dpi="0" rotWithShape="1">
            <a:blip r:embed="rId5" cstate="screen">
              <a:alphaModFix amt="70000"/>
              <a:extLst>
                <a:ext uri="{28A0092B-C50C-407E-A947-70E740481C1C}">
                  <a14:useLocalDpi xmlns:a14="http://schemas.microsoft.com/office/drawing/2010/main"/>
                </a:ext>
                <a:ext uri="{837473B0-CC2E-450A-ABE3-18F120FF3D39}">
                  <a1611:picAttrSrcUrl xmlns:a1611="http://schemas.microsoft.com/office/drawing/2016/11/main" r:id="rId6"/>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mj-lt"/>
              </a:rPr>
              <a:t>Mine Operator</a:t>
            </a:r>
          </a:p>
        </p:txBody>
      </p:sp>
      <p:sp>
        <p:nvSpPr>
          <p:cNvPr id="20" name="Arrow: Down 19">
            <a:extLst>
              <a:ext uri="{FF2B5EF4-FFF2-40B4-BE49-F238E27FC236}">
                <a16:creationId xmlns:a16="http://schemas.microsoft.com/office/drawing/2014/main" id="{846D4790-AB6C-05C6-5F69-04E48344582D}"/>
              </a:ext>
            </a:extLst>
          </p:cNvPr>
          <p:cNvSpPr/>
          <p:nvPr/>
        </p:nvSpPr>
        <p:spPr>
          <a:xfrm>
            <a:off x="4572474" y="3135227"/>
            <a:ext cx="1909051" cy="859856"/>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600" dirty="0">
                <a:solidFill>
                  <a:schemeClr val="bg1">
                    <a:lumMod val="50000"/>
                  </a:schemeClr>
                </a:solidFill>
                <a:latin typeface="+mj-lt"/>
              </a:rPr>
              <a:t>Mine ID</a:t>
            </a:r>
          </a:p>
        </p:txBody>
      </p:sp>
      <p:sp>
        <p:nvSpPr>
          <p:cNvPr id="22" name="Rectangle: Rounded Corners 21">
            <a:extLst>
              <a:ext uri="{FF2B5EF4-FFF2-40B4-BE49-F238E27FC236}">
                <a16:creationId xmlns:a16="http://schemas.microsoft.com/office/drawing/2014/main" id="{8F1750E7-26BF-6CBF-DB05-BA064734F716}"/>
              </a:ext>
            </a:extLst>
          </p:cNvPr>
          <p:cNvSpPr/>
          <p:nvPr/>
        </p:nvSpPr>
        <p:spPr>
          <a:xfrm>
            <a:off x="8667939" y="1491574"/>
            <a:ext cx="3194892" cy="3288640"/>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000" dirty="0">
                <a:solidFill>
                  <a:schemeClr val="tx1"/>
                </a:solidFill>
                <a:latin typeface="+mj-lt"/>
              </a:rPr>
              <a:t>Visualize</a:t>
            </a:r>
          </a:p>
          <a:p>
            <a:pPr marL="285750" indent="-285750">
              <a:buFont typeface="Arial" panose="020B0604020202020204" pitchFamily="34" charset="0"/>
              <a:buChar char="•"/>
            </a:pPr>
            <a:r>
              <a:rPr lang="en-US" sz="2000" dirty="0">
                <a:solidFill>
                  <a:schemeClr val="tx1"/>
                </a:solidFill>
                <a:latin typeface="+mj-lt"/>
              </a:rPr>
              <a:t>Categorize</a:t>
            </a:r>
          </a:p>
          <a:p>
            <a:pPr marL="285750" indent="-285750">
              <a:buFont typeface="Arial" panose="020B0604020202020204" pitchFamily="34" charset="0"/>
              <a:buChar char="•"/>
            </a:pPr>
            <a:r>
              <a:rPr lang="en-US" sz="2000" dirty="0">
                <a:solidFill>
                  <a:schemeClr val="tx1"/>
                </a:solidFill>
                <a:latin typeface="+mj-lt"/>
              </a:rPr>
              <a:t>Summarize</a:t>
            </a:r>
          </a:p>
          <a:p>
            <a:pPr marL="285750" indent="-285750">
              <a:buFont typeface="Arial" panose="020B0604020202020204" pitchFamily="34" charset="0"/>
              <a:buChar char="•"/>
            </a:pPr>
            <a:r>
              <a:rPr lang="en-US" sz="2000" dirty="0">
                <a:solidFill>
                  <a:schemeClr val="tx1"/>
                </a:solidFill>
                <a:latin typeface="+mj-lt"/>
              </a:rPr>
              <a:t>Predict Future Accidents</a:t>
            </a:r>
          </a:p>
          <a:p>
            <a:pPr marL="285750" indent="-285750">
              <a:buFont typeface="Arial" panose="020B0604020202020204" pitchFamily="34" charset="0"/>
              <a:buChar char="•"/>
            </a:pPr>
            <a:r>
              <a:rPr lang="en-US" sz="2000" dirty="0">
                <a:solidFill>
                  <a:schemeClr val="tx1"/>
                </a:solidFill>
                <a:latin typeface="+mj-lt"/>
              </a:rPr>
              <a:t>Provide actions to help prevent predicted accidents</a:t>
            </a:r>
          </a:p>
        </p:txBody>
      </p:sp>
      <p:cxnSp>
        <p:nvCxnSpPr>
          <p:cNvPr id="23" name="Connector: Elbow 22">
            <a:extLst>
              <a:ext uri="{FF2B5EF4-FFF2-40B4-BE49-F238E27FC236}">
                <a16:creationId xmlns:a16="http://schemas.microsoft.com/office/drawing/2014/main" id="{5B031623-E694-A078-8D5E-5E3C47CC98A4}"/>
              </a:ext>
            </a:extLst>
          </p:cNvPr>
          <p:cNvCxnSpPr>
            <a:cxnSpLocks/>
            <a:stCxn id="19" idx="3"/>
            <a:endCxn id="22" idx="1"/>
          </p:cNvCxnSpPr>
          <p:nvPr/>
        </p:nvCxnSpPr>
        <p:spPr>
          <a:xfrm flipV="1">
            <a:off x="6947355" y="3135894"/>
            <a:ext cx="1720584" cy="1685917"/>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19839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21" grpId="0"/>
      <p:bldP spid="16" grpId="0" animBg="1"/>
      <p:bldP spid="20"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0A002A-219E-9DE7-4FDE-B69BB558A83A}"/>
              </a:ext>
            </a:extLst>
          </p:cNvPr>
          <p:cNvSpPr>
            <a:spLocks noGrp="1"/>
          </p:cNvSpPr>
          <p:nvPr>
            <p:ph type="title"/>
          </p:nvPr>
        </p:nvSpPr>
        <p:spPr/>
        <p:txBody>
          <a:bodyPr/>
          <a:lstStyle/>
          <a:p>
            <a:r>
              <a:rPr lang="en-US" dirty="0"/>
              <a:t>Analysis of 2023 Fatality Data</a:t>
            </a:r>
          </a:p>
        </p:txBody>
      </p:sp>
      <p:sp>
        <p:nvSpPr>
          <p:cNvPr id="2" name="Text Placeholder 1">
            <a:extLst>
              <a:ext uri="{FF2B5EF4-FFF2-40B4-BE49-F238E27FC236}">
                <a16:creationId xmlns:a16="http://schemas.microsoft.com/office/drawing/2014/main" id="{BB5F7A78-A30F-86F3-A523-8705EE4A8C03}"/>
              </a:ext>
            </a:extLst>
          </p:cNvPr>
          <p:cNvSpPr>
            <a:spLocks noGrp="1"/>
          </p:cNvSpPr>
          <p:nvPr>
            <p:ph type="body" idx="1"/>
          </p:nvPr>
        </p:nvSpPr>
        <p:spPr/>
        <p:txBody>
          <a:bodyPr/>
          <a:lstStyle/>
          <a:p>
            <a:r>
              <a:rPr lang="en-US" dirty="0"/>
              <a:t>IS THERE SUFFICIENT INFORMATION IN MSHA’S FATALITY REPORTS?</a:t>
            </a:r>
          </a:p>
        </p:txBody>
      </p:sp>
    </p:spTree>
    <p:extLst>
      <p:ext uri="{BB962C8B-B14F-4D97-AF65-F5344CB8AC3E}">
        <p14:creationId xmlns:p14="http://schemas.microsoft.com/office/powerpoint/2010/main" val="1369029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460DF0-1839-6AD2-EC7D-1EA9A9011740}"/>
              </a:ext>
            </a:extLst>
          </p:cNvPr>
          <p:cNvSpPr>
            <a:spLocks noGrp="1"/>
          </p:cNvSpPr>
          <p:nvPr>
            <p:ph type="title"/>
          </p:nvPr>
        </p:nvSpPr>
        <p:spPr/>
        <p:txBody>
          <a:bodyPr/>
          <a:lstStyle/>
          <a:p>
            <a:r>
              <a:rPr lang="en-US" dirty="0"/>
              <a:t>2023 Fatality Case Study</a:t>
            </a:r>
          </a:p>
        </p:txBody>
      </p:sp>
      <p:sp>
        <p:nvSpPr>
          <p:cNvPr id="5" name="Content Placeholder 4">
            <a:extLst>
              <a:ext uri="{FF2B5EF4-FFF2-40B4-BE49-F238E27FC236}">
                <a16:creationId xmlns:a16="http://schemas.microsoft.com/office/drawing/2014/main" id="{6405F11E-82EE-C6F7-0C7E-F93A196EF204}"/>
              </a:ext>
            </a:extLst>
          </p:cNvPr>
          <p:cNvSpPr>
            <a:spLocks noGrp="1"/>
          </p:cNvSpPr>
          <p:nvPr>
            <p:ph idx="1"/>
          </p:nvPr>
        </p:nvSpPr>
        <p:spPr/>
        <p:txBody>
          <a:bodyPr>
            <a:normAutofit/>
          </a:bodyPr>
          <a:lstStyle/>
          <a:p>
            <a:r>
              <a:rPr lang="en-US" sz="2400" dirty="0"/>
              <a:t>Only Fatality Data</a:t>
            </a:r>
          </a:p>
          <a:p>
            <a:r>
              <a:rPr lang="en-US" sz="2400" dirty="0"/>
              <a:t>Minimal Automation</a:t>
            </a:r>
          </a:p>
          <a:p>
            <a:r>
              <a:rPr lang="en-US" sz="2400" dirty="0"/>
              <a:t>Manually Identified Trends</a:t>
            </a:r>
          </a:p>
          <a:p>
            <a:endParaRPr lang="en-US" sz="2000" dirty="0"/>
          </a:p>
        </p:txBody>
      </p:sp>
      <p:sp>
        <p:nvSpPr>
          <p:cNvPr id="6" name="Slide Number Placeholder 5">
            <a:extLst>
              <a:ext uri="{FF2B5EF4-FFF2-40B4-BE49-F238E27FC236}">
                <a16:creationId xmlns:a16="http://schemas.microsoft.com/office/drawing/2014/main" id="{7F31DE2E-08C9-D769-0194-C672352AE6D6}"/>
              </a:ext>
            </a:extLst>
          </p:cNvPr>
          <p:cNvSpPr>
            <a:spLocks noGrp="1"/>
          </p:cNvSpPr>
          <p:nvPr>
            <p:ph type="sldNum" sz="quarter" idx="12"/>
          </p:nvPr>
        </p:nvSpPr>
        <p:spPr/>
        <p:txBody>
          <a:bodyPr/>
          <a:lstStyle/>
          <a:p>
            <a:fld id="{18D9C91A-DD26-4F3D-90F8-0E637563E7CF}" type="slidenum">
              <a:rPr lang="en-US" smtClean="0"/>
              <a:pPr/>
              <a:t>7</a:t>
            </a:fld>
            <a:endParaRPr lang="en-US" dirty="0"/>
          </a:p>
        </p:txBody>
      </p:sp>
      <p:pic>
        <p:nvPicPr>
          <p:cNvPr id="2" name="20240830-1650-16.7310106">
            <a:hlinkClick r:id="" action="ppaction://media"/>
            <a:extLst>
              <a:ext uri="{FF2B5EF4-FFF2-40B4-BE49-F238E27FC236}">
                <a16:creationId xmlns:a16="http://schemas.microsoft.com/office/drawing/2014/main" id="{AA2AD097-075B-344A-8418-14A8CA638010}"/>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260636" y="2321186"/>
            <a:ext cx="7518987" cy="4041456"/>
          </a:xfrm>
          <a:prstGeom prst="rect">
            <a:avLst/>
          </a:prstGeom>
        </p:spPr>
      </p:pic>
      <p:pic>
        <p:nvPicPr>
          <p:cNvPr id="12" name="Picture 11" descr="A graph with blue and orange bars&#10;&#10;Description automatically generated">
            <a:extLst>
              <a:ext uri="{FF2B5EF4-FFF2-40B4-BE49-F238E27FC236}">
                <a16:creationId xmlns:a16="http://schemas.microsoft.com/office/drawing/2014/main" id="{D93DD6C1-0A7B-8E0E-2287-F786537B457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87952" y="2277433"/>
            <a:ext cx="7621553" cy="4090630"/>
          </a:xfrm>
          <a:prstGeom prst="rect">
            <a:avLst/>
          </a:prstGeom>
        </p:spPr>
      </p:pic>
      <p:pic>
        <p:nvPicPr>
          <p:cNvPr id="8" name="Picture 7">
            <a:extLst>
              <a:ext uri="{FF2B5EF4-FFF2-40B4-BE49-F238E27FC236}">
                <a16:creationId xmlns:a16="http://schemas.microsoft.com/office/drawing/2014/main" id="{FFF39FB6-C173-B519-BBA1-5FC3F1D83CB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25810" y="3054000"/>
            <a:ext cx="7783695" cy="3191317"/>
          </a:xfrm>
          <a:prstGeom prst="rect">
            <a:avLst/>
          </a:prstGeom>
          <a:noFill/>
        </p:spPr>
      </p:pic>
    </p:spTree>
    <p:extLst>
      <p:ext uri="{BB962C8B-B14F-4D97-AF65-F5344CB8AC3E}">
        <p14:creationId xmlns:p14="http://schemas.microsoft.com/office/powerpoint/2010/main" val="256367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223"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 presetClass="exit" presetSubtype="0" fill="hold"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
                                        </p:tgtEl>
                                        <p:attrNameLst>
                                          <p:attrName>style.visibility</p:attrName>
                                        </p:attrNameLst>
                                      </p:cBhvr>
                                      <p:to>
                                        <p:strVal val="hidden"/>
                                      </p:to>
                                    </p:set>
                                    <p:cmd type="call" cmd="stop">
                                      <p:cBhvr>
                                        <p:cTn id="21" dur="1">
                                          <p:stCondLst>
                                            <p:cond delay="0"/>
                                          </p:stCondLst>
                                        </p:cTn>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22" fill="hold" display="0">
                  <p:stCondLst>
                    <p:cond delay="indefinite"/>
                  </p:stCondLst>
                </p:cTn>
                <p:tgtEl>
                  <p:spTgt spid="2"/>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4B0C9-C7C9-6E68-1094-29F17DC8D2A5}"/>
              </a:ext>
            </a:extLst>
          </p:cNvPr>
          <p:cNvSpPr>
            <a:spLocks noGrp="1"/>
          </p:cNvSpPr>
          <p:nvPr>
            <p:ph type="title"/>
          </p:nvPr>
        </p:nvSpPr>
        <p:spPr>
          <a:xfrm>
            <a:off x="412376" y="365126"/>
            <a:ext cx="11367247" cy="579156"/>
          </a:xfrm>
        </p:spPr>
        <p:txBody>
          <a:bodyPr anchor="ctr">
            <a:normAutofit/>
          </a:bodyPr>
          <a:lstStyle/>
          <a:p>
            <a:r>
              <a:rPr lang="en-US" dirty="0"/>
              <a:t>2023 Fatality Data at a Glance</a:t>
            </a:r>
          </a:p>
        </p:txBody>
      </p:sp>
      <p:sp>
        <p:nvSpPr>
          <p:cNvPr id="3" name="Content Placeholder 2">
            <a:extLst>
              <a:ext uri="{FF2B5EF4-FFF2-40B4-BE49-F238E27FC236}">
                <a16:creationId xmlns:a16="http://schemas.microsoft.com/office/drawing/2014/main" id="{DEFF6C72-4574-8D18-DA5E-690E6C8AC8D6}"/>
              </a:ext>
            </a:extLst>
          </p:cNvPr>
          <p:cNvSpPr>
            <a:spLocks noGrp="1"/>
          </p:cNvSpPr>
          <p:nvPr>
            <p:ph idx="1"/>
          </p:nvPr>
        </p:nvSpPr>
        <p:spPr>
          <a:xfrm>
            <a:off x="412376" y="2250794"/>
            <a:ext cx="5588373" cy="2356411"/>
          </a:xfrm>
        </p:spPr>
        <p:txBody>
          <a:bodyPr>
            <a:normAutofit/>
          </a:bodyPr>
          <a:lstStyle/>
          <a:p>
            <a:r>
              <a:rPr lang="en-US" sz="3200" dirty="0">
                <a:latin typeface="+mn-lt"/>
              </a:rPr>
              <a:t>40 Fatalities</a:t>
            </a:r>
          </a:p>
          <a:p>
            <a:r>
              <a:rPr lang="en-US" sz="3200" dirty="0">
                <a:latin typeface="+mn-lt"/>
              </a:rPr>
              <a:t>28 Nonmetal Fatalities</a:t>
            </a:r>
          </a:p>
          <a:p>
            <a:r>
              <a:rPr lang="en-US" sz="3200" dirty="0">
                <a:latin typeface="+mn-lt"/>
              </a:rPr>
              <a:t>9 Coal Fatalities</a:t>
            </a:r>
          </a:p>
          <a:p>
            <a:r>
              <a:rPr lang="en-US" sz="3200" dirty="0">
                <a:latin typeface="+mn-lt"/>
              </a:rPr>
              <a:t>3 Metal Fatalities</a:t>
            </a:r>
          </a:p>
        </p:txBody>
      </p:sp>
      <p:sp>
        <p:nvSpPr>
          <p:cNvPr id="4" name="Slide Number Placeholder 3">
            <a:extLst>
              <a:ext uri="{FF2B5EF4-FFF2-40B4-BE49-F238E27FC236}">
                <a16:creationId xmlns:a16="http://schemas.microsoft.com/office/drawing/2014/main" id="{0C32A2E2-0AEB-CD9B-422A-B1E3FD65FA25}"/>
              </a:ext>
            </a:extLst>
          </p:cNvPr>
          <p:cNvSpPr>
            <a:spLocks noGrp="1"/>
          </p:cNvSpPr>
          <p:nvPr>
            <p:ph type="sldNum" sz="quarter" idx="12"/>
          </p:nvPr>
        </p:nvSpPr>
        <p:spPr>
          <a:xfrm>
            <a:off x="11259670" y="6358777"/>
            <a:ext cx="549835" cy="365125"/>
          </a:xfrm>
        </p:spPr>
        <p:txBody>
          <a:bodyPr anchor="ctr">
            <a:normAutofit/>
          </a:bodyPr>
          <a:lstStyle/>
          <a:p>
            <a:pPr>
              <a:spcAft>
                <a:spcPts val="600"/>
              </a:spcAft>
            </a:pPr>
            <a:fld id="{18D9C91A-DD26-4F3D-90F8-0E637563E7CF}" type="slidenum">
              <a:rPr lang="en-US" smtClean="0"/>
              <a:pPr>
                <a:spcAft>
                  <a:spcPts val="600"/>
                </a:spcAft>
              </a:pPr>
              <a:t>8</a:t>
            </a:fld>
            <a:endParaRPr lang="en-US" dirty="0"/>
          </a:p>
        </p:txBody>
      </p:sp>
    </p:spTree>
    <p:extLst>
      <p:ext uri="{BB962C8B-B14F-4D97-AF65-F5344CB8AC3E}">
        <p14:creationId xmlns:p14="http://schemas.microsoft.com/office/powerpoint/2010/main" val="1839161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F5C94-A2DB-632D-C02E-6927F887CB29}"/>
              </a:ext>
            </a:extLst>
          </p:cNvPr>
          <p:cNvSpPr>
            <a:spLocks noGrp="1"/>
          </p:cNvSpPr>
          <p:nvPr>
            <p:ph type="title"/>
          </p:nvPr>
        </p:nvSpPr>
        <p:spPr/>
        <p:txBody>
          <a:bodyPr/>
          <a:lstStyle/>
          <a:p>
            <a:r>
              <a:rPr lang="en-US" dirty="0"/>
              <a:t>Total Mining Fatalities between 2013 and 2023</a:t>
            </a:r>
          </a:p>
        </p:txBody>
      </p:sp>
      <p:sp>
        <p:nvSpPr>
          <p:cNvPr id="3" name="Slide Number Placeholder 2">
            <a:extLst>
              <a:ext uri="{FF2B5EF4-FFF2-40B4-BE49-F238E27FC236}">
                <a16:creationId xmlns:a16="http://schemas.microsoft.com/office/drawing/2014/main" id="{70601A84-028A-14C7-EFE2-ADDABFB8B998}"/>
              </a:ext>
            </a:extLst>
          </p:cNvPr>
          <p:cNvSpPr>
            <a:spLocks noGrp="1"/>
          </p:cNvSpPr>
          <p:nvPr>
            <p:ph type="sldNum" sz="quarter" idx="12"/>
          </p:nvPr>
        </p:nvSpPr>
        <p:spPr/>
        <p:txBody>
          <a:bodyPr/>
          <a:lstStyle/>
          <a:p>
            <a:fld id="{18D9C91A-DD26-4F3D-90F8-0E637563E7CF}" type="slidenum">
              <a:rPr lang="en-US" smtClean="0"/>
              <a:pPr/>
              <a:t>9</a:t>
            </a:fld>
            <a:endParaRPr lang="en-US" dirty="0"/>
          </a:p>
        </p:txBody>
      </p:sp>
      <p:graphicFrame>
        <p:nvGraphicFramePr>
          <p:cNvPr id="4" name="Chart 3">
            <a:extLst>
              <a:ext uri="{FF2B5EF4-FFF2-40B4-BE49-F238E27FC236}">
                <a16:creationId xmlns:a16="http://schemas.microsoft.com/office/drawing/2014/main" id="{DB1BDD60-9387-4CB7-E389-CE75968057D4}"/>
              </a:ext>
            </a:extLst>
          </p:cNvPr>
          <p:cNvGraphicFramePr>
            <a:graphicFrameLocks/>
          </p:cNvGraphicFramePr>
          <p:nvPr>
            <p:extLst>
              <p:ext uri="{D42A27DB-BD31-4B8C-83A1-F6EECF244321}">
                <p14:modId xmlns:p14="http://schemas.microsoft.com/office/powerpoint/2010/main" val="173604143"/>
              </p:ext>
            </p:extLst>
          </p:nvPr>
        </p:nvGraphicFramePr>
        <p:xfrm>
          <a:off x="266699" y="1042159"/>
          <a:ext cx="11658600" cy="54144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0367096"/>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dram Presentation">
      <a:majorFont>
        <a:latin typeface="Segoe UI Semibold"/>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728AB2A5-2359-4DD8-8AA0-548E64464710}" vid="{9721D86B-C6F5-45D3-A39A-79D550AFA5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Default Theme</Template>
  <TotalTime>7959</TotalTime>
  <Words>921</Words>
  <Application>Microsoft Office PowerPoint</Application>
  <PresentationFormat>Widescreen</PresentationFormat>
  <Paragraphs>202</Paragraphs>
  <Slides>36</Slides>
  <Notes>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Aptos</vt:lpstr>
      <vt:lpstr>Arial</vt:lpstr>
      <vt:lpstr>Segoe UI Semibold</vt:lpstr>
      <vt:lpstr>Segoe UI Semilight</vt:lpstr>
      <vt:lpstr>Segoe UI Variable Text Semibold</vt:lpstr>
      <vt:lpstr>Wingdings</vt:lpstr>
      <vt:lpstr>Theme1</vt:lpstr>
      <vt:lpstr>An Analysis of MSHA Fatality Reports:  Are We Safely Going in the Right Direction?</vt:lpstr>
      <vt:lpstr>Acknowledgements</vt:lpstr>
      <vt:lpstr>Breakdown of MSHA Database</vt:lpstr>
      <vt:lpstr>What Are the Main Issues with MSHA Database?</vt:lpstr>
      <vt:lpstr>Overall Goal of Project</vt:lpstr>
      <vt:lpstr>Analysis of 2023 Fatality Data</vt:lpstr>
      <vt:lpstr>2023 Fatality Case Study</vt:lpstr>
      <vt:lpstr>2023 Fatality Data at a Glance</vt:lpstr>
      <vt:lpstr>Total Mining Fatalities between 2013 and 2023</vt:lpstr>
      <vt:lpstr>Coal Industry Fatalities between 2013 and 2023</vt:lpstr>
      <vt:lpstr>Metal and Nonmetal Industry Fatalities between 2013 and 2023</vt:lpstr>
      <vt:lpstr>Fatality Rate By Commodity from 2013 to 2023</vt:lpstr>
      <vt:lpstr>2023 vs 2013-2022 Average Fatalities – Age</vt:lpstr>
      <vt:lpstr>2023 vs 2013-2022 Average Fatalities – Total Experience</vt:lpstr>
      <vt:lpstr>Main Observations from Experience and Age Data</vt:lpstr>
      <vt:lpstr>Accident Classification 2023 vs. 2013-2022 Avg</vt:lpstr>
      <vt:lpstr>Accident Classification by Month</vt:lpstr>
      <vt:lpstr>2023 Individual Fatality Breakdown</vt:lpstr>
      <vt:lpstr>2023 Individual Fatality Breakdown Procedure</vt:lpstr>
      <vt:lpstr>2023 Individual Fatality Breakdown Categories</vt:lpstr>
      <vt:lpstr>2023 Individual Fatality for Categories - &gt;15% Occurrence</vt:lpstr>
      <vt:lpstr>2023 Individual Fatality Breakdown Divided by Age</vt:lpstr>
      <vt:lpstr>2023 Individual Fatality Divided by Age Group</vt:lpstr>
      <vt:lpstr>2023 Individual Fatality Divided by Age Group</vt:lpstr>
      <vt:lpstr>2023 Individual Fatality Breakdown Divided by Total Experience</vt:lpstr>
      <vt:lpstr>2023 Individual Fatality Breakdown Divided by Percentage of Experience Group</vt:lpstr>
      <vt:lpstr>2023 Individual Fatality Breakdown Divided by Percentage of Experience Group</vt:lpstr>
      <vt:lpstr>2023 Individual Fatality Breakdown: Cause of Fatality</vt:lpstr>
      <vt:lpstr>2024 Data Analysis</vt:lpstr>
      <vt:lpstr>2024 Cumulative Fatality Comparison</vt:lpstr>
      <vt:lpstr>2024 Cumulative Number of Fatalities – Coal Mining</vt:lpstr>
      <vt:lpstr>2024 Fatalities by Accident Classification</vt:lpstr>
      <vt:lpstr>High Likelihood Fatality Areas</vt:lpstr>
      <vt:lpstr>Final Takeaways</vt:lpstr>
      <vt:lpstr>Next Steps</vt:lpstr>
      <vt:lpstr>Questions?</vt:lpstr>
    </vt:vector>
  </TitlesOfParts>
  <Company>University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Mining Knowledge from Failure: Lessons Learned from the Fatalities of 2023</dc:title>
  <dc:creator>Kelley, Nathan T.</dc:creator>
  <cp:lastModifiedBy>Kelley, Nathan T.</cp:lastModifiedBy>
  <cp:revision>8</cp:revision>
  <dcterms:created xsi:type="dcterms:W3CDTF">2024-08-26T15:57:12Z</dcterms:created>
  <dcterms:modified xsi:type="dcterms:W3CDTF">2024-09-04T18:42:21Z</dcterms:modified>
</cp:coreProperties>
</file>