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tson, Brian - MSHA" userId="5636db83-6f98-4ebc-82a8-db14a1da37eb" providerId="ADAL" clId="{A527DF3F-4E35-4937-9A73-6D0D0E0C78C2}"/>
    <pc:docChg chg="custSel modSld">
      <pc:chgData name="Dotson, Brian - MSHA" userId="5636db83-6f98-4ebc-82a8-db14a1da37eb" providerId="ADAL" clId="{A527DF3F-4E35-4937-9A73-6D0D0E0C78C2}" dt="2024-09-03T13:45:52.047" v="27" actId="27107"/>
      <pc:docMkLst>
        <pc:docMk/>
      </pc:docMkLst>
      <pc:sldChg chg="modSp mod">
        <pc:chgData name="Dotson, Brian - MSHA" userId="5636db83-6f98-4ebc-82a8-db14a1da37eb" providerId="ADAL" clId="{A527DF3F-4E35-4937-9A73-6D0D0E0C78C2}" dt="2024-09-03T13:45:52.047" v="27" actId="27107"/>
        <pc:sldMkLst>
          <pc:docMk/>
          <pc:sldMk cId="0" sldId="256"/>
        </pc:sldMkLst>
        <pc:spChg chg="mod">
          <ac:chgData name="Dotson, Brian - MSHA" userId="5636db83-6f98-4ebc-82a8-db14a1da37eb" providerId="ADAL" clId="{A527DF3F-4E35-4937-9A73-6D0D0E0C78C2}" dt="2024-09-03T13:45:52.047" v="27" actId="27107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3134F-67B5-4228-B6F0-8EC18B5AA9C7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DAFCD-FE75-4B33-BC12-942A0ABB6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3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EF36A-EE03-4654-9F3F-3A33FD6F9EE1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7571A-3DD2-4411-8CF6-97A57C013204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8D3E1-9563-4537-8BA6-59DFF5BBD1A9}" type="datetime1">
              <a:rPr lang="en-US" smtClean="0"/>
              <a:t>9/4/2024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AE6C2-54E5-4AA3-8EF7-07BA573ABB7F}" type="datetime1">
              <a:rPr lang="en-US" smtClean="0"/>
              <a:t>9/4/2024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49679" y="1248156"/>
            <a:ext cx="9692640" cy="4361815"/>
          </a:xfrm>
          <a:custGeom>
            <a:avLst/>
            <a:gdLst/>
            <a:ahLst/>
            <a:cxnLst/>
            <a:rect l="l" t="t" r="r" b="b"/>
            <a:pathLst>
              <a:path w="9692640" h="4361815">
                <a:moveTo>
                  <a:pt x="9692640" y="0"/>
                </a:moveTo>
                <a:lnTo>
                  <a:pt x="0" y="0"/>
                </a:lnTo>
                <a:lnTo>
                  <a:pt x="0" y="4361688"/>
                </a:lnTo>
                <a:lnTo>
                  <a:pt x="9692640" y="4361688"/>
                </a:lnTo>
                <a:lnTo>
                  <a:pt x="96926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62989" y="1061466"/>
            <a:ext cx="10067925" cy="4737100"/>
          </a:xfrm>
          <a:custGeom>
            <a:avLst/>
            <a:gdLst/>
            <a:ahLst/>
            <a:cxnLst/>
            <a:rect l="l" t="t" r="r" b="b"/>
            <a:pathLst>
              <a:path w="10067925" h="4737100">
                <a:moveTo>
                  <a:pt x="0" y="0"/>
                </a:moveTo>
                <a:lnTo>
                  <a:pt x="10067544" y="0"/>
                </a:lnTo>
                <a:lnTo>
                  <a:pt x="10067544" y="4736592"/>
                </a:lnTo>
                <a:lnTo>
                  <a:pt x="0" y="4736592"/>
                </a:lnTo>
                <a:lnTo>
                  <a:pt x="0" y="0"/>
                </a:lnTo>
                <a:close/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231898" y="468630"/>
            <a:ext cx="7729855" cy="780415"/>
          </a:xfrm>
          <a:custGeom>
            <a:avLst/>
            <a:gdLst/>
            <a:ahLst/>
            <a:cxnLst/>
            <a:rect l="l" t="t" r="r" b="b"/>
            <a:pathLst>
              <a:path w="7729855" h="780415">
                <a:moveTo>
                  <a:pt x="7729728" y="0"/>
                </a:moveTo>
                <a:lnTo>
                  <a:pt x="0" y="0"/>
                </a:lnTo>
                <a:lnTo>
                  <a:pt x="0" y="780288"/>
                </a:lnTo>
                <a:lnTo>
                  <a:pt x="7729728" y="780288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B1502-D979-44F6-8B6A-D451DEBBD48D}" type="datetime1">
              <a:rPr lang="en-US" smtClean="0"/>
              <a:t>9/4/2024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49679" y="1248156"/>
            <a:ext cx="9692640" cy="4361815"/>
          </a:xfrm>
          <a:custGeom>
            <a:avLst/>
            <a:gdLst/>
            <a:ahLst/>
            <a:cxnLst/>
            <a:rect l="l" t="t" r="r" b="b"/>
            <a:pathLst>
              <a:path w="9692640" h="4361815">
                <a:moveTo>
                  <a:pt x="9692640" y="0"/>
                </a:moveTo>
                <a:lnTo>
                  <a:pt x="0" y="0"/>
                </a:lnTo>
                <a:lnTo>
                  <a:pt x="0" y="4361688"/>
                </a:lnTo>
                <a:lnTo>
                  <a:pt x="9692640" y="4361688"/>
                </a:lnTo>
                <a:lnTo>
                  <a:pt x="96926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62989" y="1061466"/>
            <a:ext cx="10067925" cy="4737100"/>
          </a:xfrm>
          <a:custGeom>
            <a:avLst/>
            <a:gdLst/>
            <a:ahLst/>
            <a:cxnLst/>
            <a:rect l="l" t="t" r="r" b="b"/>
            <a:pathLst>
              <a:path w="10067925" h="4737100">
                <a:moveTo>
                  <a:pt x="0" y="0"/>
                </a:moveTo>
                <a:lnTo>
                  <a:pt x="10067544" y="0"/>
                </a:lnTo>
                <a:lnTo>
                  <a:pt x="10067544" y="4736592"/>
                </a:lnTo>
                <a:lnTo>
                  <a:pt x="0" y="4736592"/>
                </a:lnTo>
                <a:lnTo>
                  <a:pt x="0" y="0"/>
                </a:lnTo>
                <a:close/>
              </a:path>
            </a:pathLst>
          </a:custGeom>
          <a:ln w="317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94866" y="468630"/>
            <a:ext cx="9002267" cy="8856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2739" y="1303006"/>
            <a:ext cx="9124950" cy="4135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252525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3E20A-578C-44BF-B619-630CAFE42B7C}" type="datetime1">
              <a:rPr lang="en-US" smtClean="0"/>
              <a:t>9/4/2024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33024" y="6299728"/>
            <a:ext cx="229234" cy="188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0961" y="1930145"/>
            <a:ext cx="8386790" cy="3638817"/>
          </a:xfrm>
          <a:prstGeom prst="rect">
            <a:avLst/>
          </a:prstGeo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vert="horz" wrap="square" lIns="0" tIns="484505" rIns="0" bIns="0" rtlCol="0">
            <a:spAutoFit/>
          </a:bodyPr>
          <a:lstStyle/>
          <a:p>
            <a:pPr marR="21590" algn="ctr">
              <a:lnSpc>
                <a:spcPct val="100000"/>
              </a:lnSpc>
              <a:spcBef>
                <a:spcPts val="3815"/>
              </a:spcBef>
              <a:tabLst>
                <a:tab pos="1774825" algn="l"/>
              </a:tabLst>
            </a:pPr>
            <a:r>
              <a:rPr sz="2000" spc="135" dirty="0"/>
              <a:t>MSHA:</a:t>
            </a:r>
            <a:r>
              <a:rPr lang="en-US" sz="2000" spc="135" dirty="0"/>
              <a:t> </a:t>
            </a:r>
            <a:r>
              <a:rPr sz="2000" spc="175" dirty="0"/>
              <a:t>SILICA</a:t>
            </a:r>
            <a:r>
              <a:rPr sz="2000" spc="375" dirty="0"/>
              <a:t> </a:t>
            </a:r>
            <a:r>
              <a:rPr sz="2000" spc="155" dirty="0"/>
              <a:t>FINAL</a:t>
            </a:r>
            <a:r>
              <a:rPr sz="2000" spc="380" dirty="0"/>
              <a:t> </a:t>
            </a:r>
            <a:r>
              <a:rPr sz="2000" spc="90" dirty="0"/>
              <a:t>RULE</a:t>
            </a:r>
            <a:br>
              <a:rPr lang="en-US" sz="2000" spc="90" dirty="0"/>
            </a:br>
            <a:br>
              <a:rPr lang="en-US" sz="2000" spc="90" dirty="0"/>
            </a:br>
            <a:r>
              <a:rPr lang="en-US" sz="2000" spc="90" dirty="0"/>
              <a:t>METALLURGICAL </a:t>
            </a:r>
            <a:r>
              <a:rPr lang="en-US" sz="2000" spc="90"/>
              <a:t>COAL PRODUCERS </a:t>
            </a:r>
            <a:r>
              <a:rPr lang="en-US" sz="2000" spc="90" dirty="0"/>
              <a:t>ASSOCIATION</a:t>
            </a:r>
            <a:br>
              <a:rPr lang="en-US" sz="2000" spc="90" dirty="0"/>
            </a:br>
            <a:br>
              <a:rPr lang="en-US" sz="2000" spc="90" dirty="0"/>
            </a:br>
            <a:r>
              <a:rPr lang="en-US" sz="2000" spc="90" dirty="0"/>
              <a:t>16</a:t>
            </a:r>
            <a:r>
              <a:rPr lang="en-US" sz="2000" spc="90" baseline="30000" dirty="0"/>
              <a:t>th</a:t>
            </a:r>
            <a:r>
              <a:rPr lang="en-US" sz="2000" spc="90" dirty="0"/>
              <a:t> Annual PE Seminar</a:t>
            </a:r>
            <a:br>
              <a:rPr lang="en-US" sz="2000" spc="90" dirty="0"/>
            </a:br>
            <a:br>
              <a:rPr lang="en-US" sz="2000" spc="90" dirty="0"/>
            </a:br>
            <a:r>
              <a:rPr lang="en-US" sz="2800" spc="90" baseline="30000" dirty="0"/>
              <a:t> September 5, 2024</a:t>
            </a:r>
            <a:br>
              <a:rPr lang="en-US" sz="2800" spc="90" baseline="30000" dirty="0"/>
            </a:br>
            <a:r>
              <a:rPr lang="en-US" sz="2800" spc="90" baseline="30000" dirty="0"/>
              <a:t>Brian Dotson, Norton District Manager</a:t>
            </a:r>
            <a:br>
              <a:rPr lang="en-US" sz="3800" spc="90" dirty="0"/>
            </a:br>
            <a:endParaRPr sz="3800" dirty="0"/>
          </a:p>
        </p:txBody>
      </p:sp>
      <p:sp>
        <p:nvSpPr>
          <p:cNvPr id="5" name="object 5"/>
          <p:cNvSpPr txBox="1"/>
          <p:nvPr/>
        </p:nvSpPr>
        <p:spPr>
          <a:xfrm>
            <a:off x="8669490" y="807646"/>
            <a:ext cx="1318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ill Sans MT"/>
                <a:cs typeface="Gill Sans MT"/>
              </a:rPr>
              <a:t>Summer</a:t>
            </a:r>
            <a:r>
              <a:rPr sz="1800" spc="-35" dirty="0">
                <a:latin typeface="Gill Sans MT"/>
                <a:cs typeface="Gill Sans MT"/>
              </a:rPr>
              <a:t> </a:t>
            </a:r>
            <a:r>
              <a:rPr sz="1800" spc="-20" dirty="0">
                <a:latin typeface="Gill Sans MT"/>
                <a:cs typeface="Gill Sans MT"/>
              </a:rPr>
              <a:t>2024</a:t>
            </a:r>
            <a:endParaRPr sz="18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20876" y="426499"/>
            <a:ext cx="2346959" cy="10530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80415"/>
          </a:xfrm>
          <a:custGeom>
            <a:avLst/>
            <a:gdLst/>
            <a:ahLst/>
            <a:cxnLst/>
            <a:rect l="l" t="t" r="r" b="b"/>
            <a:pathLst>
              <a:path w="7729855" h="780415">
                <a:moveTo>
                  <a:pt x="7729728" y="0"/>
                </a:moveTo>
                <a:lnTo>
                  <a:pt x="0" y="0"/>
                </a:lnTo>
                <a:lnTo>
                  <a:pt x="0" y="780288"/>
                </a:lnTo>
                <a:lnTo>
                  <a:pt x="7729728" y="780288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8041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3099435" marR="617220" indent="-2475230">
              <a:lnSpc>
                <a:spcPts val="2480"/>
              </a:lnSpc>
              <a:spcBef>
                <a:spcPts val="525"/>
              </a:spcBef>
              <a:tabLst>
                <a:tab pos="2992755" algn="l"/>
                <a:tab pos="326961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60.12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0" dirty="0"/>
              <a:t>EXPOSURE</a:t>
            </a:r>
            <a:r>
              <a:rPr spc="365" dirty="0"/>
              <a:t> </a:t>
            </a:r>
            <a:r>
              <a:rPr spc="170" dirty="0"/>
              <a:t>MONITORING </a:t>
            </a:r>
            <a:r>
              <a:rPr dirty="0"/>
              <a:t>(</a:t>
            </a:r>
            <a:r>
              <a:rPr spc="-440" dirty="0"/>
              <a:t> </a:t>
            </a:r>
            <a:r>
              <a:rPr spc="185" dirty="0"/>
              <a:t>CONT’D)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659371" y="1588175"/>
            <a:ext cx="9026525" cy="3380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9420" lvl="1" indent="-426720">
              <a:lnSpc>
                <a:spcPct val="100000"/>
              </a:lnSpc>
              <a:spcBef>
                <a:spcPts val="100"/>
              </a:spcBef>
              <a:buClr>
                <a:srgbClr val="2583C5"/>
              </a:buClr>
              <a:buFont typeface="Gill Sans MT"/>
              <a:buAutoNum type="arabicPeriod"/>
              <a:tabLst>
                <a:tab pos="43942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Requirements</a:t>
            </a:r>
            <a:endParaRPr sz="18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700"/>
              </a:spcBef>
              <a:buClr>
                <a:srgbClr val="2583C5"/>
              </a:buClr>
              <a:buFont typeface="Gill Sans MT"/>
              <a:buAutoNum type="arabicPeriod"/>
            </a:pPr>
            <a:endParaRPr sz="1800">
              <a:latin typeface="Gill Sans MT"/>
              <a:cs typeface="Gill Sans MT"/>
            </a:endParaRPr>
          </a:p>
          <a:p>
            <a:pPr marL="241300" marR="410845" lvl="2" indent="-228600">
              <a:lnSpc>
                <a:spcPts val="1939"/>
              </a:lnSpc>
              <a:buFont typeface="Wingdings"/>
              <a:buChar char=""/>
              <a:tabLst>
                <a:tab pos="241300" algn="l"/>
                <a:tab pos="304800" algn="l"/>
              </a:tabLst>
            </a:pPr>
            <a:r>
              <a:rPr sz="1800" dirty="0">
                <a:solidFill>
                  <a:srgbClr val="2583C5"/>
                </a:solidFill>
                <a:latin typeface="Times New Roman"/>
                <a:cs typeface="Times New Roman"/>
              </a:rPr>
              <a:t>	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Personal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breathing-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zone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air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samples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MNM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operations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occupational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environmental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samples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800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accordance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1800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70.201,</a:t>
            </a:r>
            <a:r>
              <a:rPr sz="1800" spc="-1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71.201,</a:t>
            </a:r>
            <a:r>
              <a:rPr sz="1800" spc="-1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90.201,</a:t>
            </a:r>
            <a:r>
              <a:rPr sz="1800" spc="-1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coal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operations.</a:t>
            </a:r>
            <a:endParaRPr sz="1800">
              <a:latin typeface="Gill Sans MT"/>
              <a:cs typeface="Gill Sans MT"/>
            </a:endParaRPr>
          </a:p>
          <a:p>
            <a:pPr lvl="2">
              <a:lnSpc>
                <a:spcPct val="100000"/>
              </a:lnSpc>
              <a:spcBef>
                <a:spcPts val="1870"/>
              </a:spcBef>
              <a:buClr>
                <a:srgbClr val="2583C5"/>
              </a:buClr>
              <a:buFont typeface="Wingdings"/>
              <a:buChar char=""/>
            </a:pPr>
            <a:endParaRPr sz="1800">
              <a:latin typeface="Gill Sans MT"/>
              <a:cs typeface="Gill Sans MT"/>
            </a:endParaRPr>
          </a:p>
          <a:p>
            <a:pPr marL="241300" marR="5080" lvl="2" indent="-228600">
              <a:lnSpc>
                <a:spcPts val="1939"/>
              </a:lnSpc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duration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miner’s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regular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full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shift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during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typical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mining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activities,</a:t>
            </a:r>
            <a:r>
              <a:rPr sz="1800" spc="-1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including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shaft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slope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sinking,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construction,</a:t>
            </a:r>
            <a:r>
              <a:rPr sz="1800" spc="-1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removal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overburden.</a:t>
            </a:r>
            <a:endParaRPr sz="1800">
              <a:latin typeface="Gill Sans MT"/>
              <a:cs typeface="Gill Sans MT"/>
            </a:endParaRPr>
          </a:p>
          <a:p>
            <a:pPr lvl="2">
              <a:lnSpc>
                <a:spcPct val="100000"/>
              </a:lnSpc>
              <a:spcBef>
                <a:spcPts val="1855"/>
              </a:spcBef>
              <a:buClr>
                <a:srgbClr val="2583C5"/>
              </a:buClr>
              <a:buFont typeface="Wingdings"/>
              <a:buChar char=""/>
            </a:pPr>
            <a:endParaRPr sz="1800">
              <a:latin typeface="Gill Sans MT"/>
              <a:cs typeface="Gill Sans MT"/>
            </a:endParaRPr>
          </a:p>
          <a:p>
            <a:pPr marL="241300" marR="233679" lvl="2" indent="-228600">
              <a:lnSpc>
                <a:spcPts val="1939"/>
              </a:lnSpc>
              <a:spcBef>
                <a:spcPts val="5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May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representative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fraction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(at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least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two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miners)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several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more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perform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tasks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on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shift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area;</a:t>
            </a:r>
            <a:r>
              <a:rPr sz="1800" spc="-1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select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the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who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expected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have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highest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silica.</a:t>
            </a:r>
            <a:endParaRPr sz="18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80415"/>
          </a:xfrm>
          <a:custGeom>
            <a:avLst/>
            <a:gdLst/>
            <a:ahLst/>
            <a:cxnLst/>
            <a:rect l="l" t="t" r="r" b="b"/>
            <a:pathLst>
              <a:path w="7729855" h="780415">
                <a:moveTo>
                  <a:pt x="7729728" y="0"/>
                </a:moveTo>
                <a:lnTo>
                  <a:pt x="0" y="0"/>
                </a:lnTo>
                <a:lnTo>
                  <a:pt x="0" y="780288"/>
                </a:lnTo>
                <a:lnTo>
                  <a:pt x="7729728" y="780288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8041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3099435" marR="617220" indent="-2475230">
              <a:lnSpc>
                <a:spcPts val="2480"/>
              </a:lnSpc>
              <a:spcBef>
                <a:spcPts val="525"/>
              </a:spcBef>
              <a:tabLst>
                <a:tab pos="2992755" algn="l"/>
                <a:tab pos="326961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60.12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0" dirty="0"/>
              <a:t>EXPOSURE</a:t>
            </a:r>
            <a:r>
              <a:rPr spc="365" dirty="0"/>
              <a:t> </a:t>
            </a:r>
            <a:r>
              <a:rPr spc="170" dirty="0"/>
              <a:t>MONITORING </a:t>
            </a:r>
            <a:r>
              <a:rPr dirty="0"/>
              <a:t>(</a:t>
            </a:r>
            <a:r>
              <a:rPr spc="-440" dirty="0"/>
              <a:t> </a:t>
            </a:r>
            <a:r>
              <a:rPr spc="185" dirty="0"/>
              <a:t>CONT’D)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502284" lvl="1" indent="-441959">
              <a:lnSpc>
                <a:spcPct val="100000"/>
              </a:lnSpc>
              <a:spcBef>
                <a:spcPts val="890"/>
              </a:spcBef>
              <a:buClr>
                <a:srgbClr val="2583C5"/>
              </a:buClr>
              <a:buSzPct val="88888"/>
              <a:buFont typeface="Gill Sans MT"/>
              <a:buAutoNum type="arabicPeriod"/>
              <a:tabLst>
                <a:tab pos="50292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requirements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(cont’d)</a:t>
            </a:r>
            <a:endParaRPr sz="1800">
              <a:latin typeface="Gill Sans MT"/>
              <a:cs typeface="Gill Sans MT"/>
            </a:endParaRPr>
          </a:p>
          <a:p>
            <a:pPr marL="288290" lvl="2" indent="-227965">
              <a:lnSpc>
                <a:spcPct val="100000"/>
              </a:lnSpc>
              <a:spcBef>
                <a:spcPts val="790"/>
              </a:spcBef>
              <a:buClr>
                <a:srgbClr val="2583C5"/>
              </a:buClr>
              <a:buFont typeface="Wingdings"/>
              <a:buChar char=""/>
              <a:tabLst>
                <a:tab pos="28892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Use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respirable-particle-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size selective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samplers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conform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ISO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7708:1995(E).</a:t>
            </a:r>
            <a:endParaRPr sz="1800">
              <a:latin typeface="Gill Sans MT"/>
              <a:cs typeface="Gill Sans MT"/>
            </a:endParaRPr>
          </a:p>
          <a:p>
            <a:pPr marL="746125" lvl="3" indent="-228600">
              <a:lnSpc>
                <a:spcPct val="100000"/>
              </a:lnSpc>
              <a:spcBef>
                <a:spcPts val="780"/>
              </a:spcBef>
              <a:buClr>
                <a:srgbClr val="2583C5"/>
              </a:buClr>
              <a:buFont typeface="Wingdings"/>
              <a:buChar char=""/>
              <a:tabLst>
                <a:tab pos="746760" algn="l"/>
              </a:tabLst>
            </a:pP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number</a:t>
            </a:r>
            <a:r>
              <a:rPr sz="18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models</a:t>
            </a:r>
            <a:r>
              <a:rPr sz="18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available</a:t>
            </a:r>
            <a:r>
              <a:rPr sz="1800" i="1" spc="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8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market</a:t>
            </a:r>
            <a:r>
              <a:rPr sz="18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purchase</a:t>
            </a:r>
            <a:r>
              <a:rPr sz="18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rental</a:t>
            </a:r>
            <a:endParaRPr sz="1800">
              <a:latin typeface="Gill Sans MT"/>
              <a:cs typeface="Gill Sans MT"/>
            </a:endParaRPr>
          </a:p>
          <a:p>
            <a:pPr marL="746125" lvl="3" indent="-228600">
              <a:lnSpc>
                <a:spcPct val="100000"/>
              </a:lnSpc>
              <a:spcBef>
                <a:spcPts val="780"/>
              </a:spcBef>
              <a:buClr>
                <a:srgbClr val="2583C5"/>
              </a:buClr>
              <a:buFont typeface="Wingdings"/>
              <a:buChar char=""/>
              <a:tabLst>
                <a:tab pos="746760" algn="l"/>
              </a:tabLst>
            </a:pP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Industrial</a:t>
            </a:r>
            <a:r>
              <a:rPr sz="1800" i="1" spc="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hygienists,</a:t>
            </a:r>
            <a:r>
              <a:rPr sz="1800" i="1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Safety</a:t>
            </a:r>
            <a:r>
              <a:rPr sz="18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professionals</a:t>
            </a:r>
            <a:endParaRPr sz="1800">
              <a:latin typeface="Gill Sans MT"/>
              <a:cs typeface="Gill Sans MT"/>
            </a:endParaRPr>
          </a:p>
          <a:p>
            <a:pPr marL="288925" marR="5080" lvl="2" indent="-228600">
              <a:lnSpc>
                <a:spcPts val="1939"/>
              </a:lnSpc>
              <a:spcBef>
                <a:spcPts val="1040"/>
              </a:spcBef>
              <a:buClr>
                <a:srgbClr val="2583C5"/>
              </a:buClr>
              <a:buFont typeface="Wingdings"/>
              <a:buChar char=""/>
              <a:tabLst>
                <a:tab pos="289560" algn="l"/>
              </a:tabLst>
            </a:pP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Have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samples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analyzed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laboratory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that:</a:t>
            </a:r>
            <a:r>
              <a:rPr sz="1800" spc="-1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(1)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ISO-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accredited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(ISO-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compliant) accreditation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body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(2) analyzes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samples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using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one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analytical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methods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specified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by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MSHA,</a:t>
            </a:r>
            <a:r>
              <a:rPr sz="1800" spc="-1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NIOSH,</a:t>
            </a:r>
            <a:r>
              <a:rPr sz="1800" spc="-1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OSHA.</a:t>
            </a:r>
            <a:endParaRPr sz="1800">
              <a:latin typeface="Gill Sans MT"/>
              <a:cs typeface="Gill Sans MT"/>
            </a:endParaRPr>
          </a:p>
          <a:p>
            <a:pPr marL="746125" lvl="3" indent="-228600">
              <a:lnSpc>
                <a:spcPct val="100000"/>
              </a:lnSpc>
              <a:spcBef>
                <a:spcPts val="760"/>
              </a:spcBef>
              <a:buClr>
                <a:srgbClr val="2583C5"/>
              </a:buClr>
              <a:buFont typeface="Wingdings"/>
              <a:buChar char=""/>
              <a:tabLst>
                <a:tab pos="746760" algn="l"/>
              </a:tabLst>
            </a:pP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30</a:t>
            </a:r>
            <a:r>
              <a:rPr sz="18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commercial</a:t>
            </a:r>
            <a:r>
              <a:rPr sz="18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labs in</a:t>
            </a:r>
            <a:r>
              <a:rPr sz="18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US</a:t>
            </a:r>
            <a:r>
              <a:rPr sz="18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18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fall</a:t>
            </a:r>
            <a:r>
              <a:rPr sz="18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20" dirty="0">
                <a:solidFill>
                  <a:srgbClr val="404040"/>
                </a:solidFill>
                <a:latin typeface="Gill Sans MT"/>
                <a:cs typeface="Gill Sans MT"/>
              </a:rPr>
              <a:t>2023</a:t>
            </a:r>
            <a:endParaRPr sz="1800">
              <a:latin typeface="Gill Sans MT"/>
              <a:cs typeface="Gill Sans MT"/>
            </a:endParaRPr>
          </a:p>
          <a:p>
            <a:pPr marL="288925" marR="103505" lvl="2" indent="-228600">
              <a:lnSpc>
                <a:spcPts val="1939"/>
              </a:lnSpc>
              <a:spcBef>
                <a:spcPts val="1030"/>
              </a:spcBef>
              <a:buClr>
                <a:srgbClr val="2583C5"/>
              </a:buClr>
              <a:buFont typeface="Wingdings"/>
              <a:buChar char=""/>
              <a:tabLst>
                <a:tab pos="28956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Make</a:t>
            </a:r>
            <a:r>
              <a:rPr sz="1800" spc="-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record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of: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date,</a:t>
            </a:r>
            <a:r>
              <a:rPr sz="1800" spc="-1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occupations</a:t>
            </a:r>
            <a:r>
              <a:rPr sz="18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sampled,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concentrations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respirable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silica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dust.</a:t>
            </a:r>
            <a:endParaRPr sz="1800">
              <a:latin typeface="Gill Sans MT"/>
              <a:cs typeface="Gill Sans MT"/>
            </a:endParaRPr>
          </a:p>
          <a:p>
            <a:pPr marL="288925" marR="172720" lvl="2" indent="-228600">
              <a:lnSpc>
                <a:spcPts val="1939"/>
              </a:lnSpc>
              <a:spcBef>
                <a:spcPts val="1015"/>
              </a:spcBef>
              <a:buClr>
                <a:srgbClr val="2583C5"/>
              </a:buClr>
              <a:buFont typeface="Wingdings"/>
              <a:buChar char=""/>
              <a:tabLst>
                <a:tab pos="28956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Post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record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lab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report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on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bulletin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board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share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them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electronically,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if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applicable,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31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days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upon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receipt.</a:t>
            </a:r>
            <a:endParaRPr sz="18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80415"/>
          </a:xfrm>
          <a:custGeom>
            <a:avLst/>
            <a:gdLst/>
            <a:ahLst/>
            <a:cxnLst/>
            <a:rect l="l" t="t" r="r" b="b"/>
            <a:pathLst>
              <a:path w="7729855" h="780415">
                <a:moveTo>
                  <a:pt x="7729728" y="0"/>
                </a:moveTo>
                <a:lnTo>
                  <a:pt x="0" y="0"/>
                </a:lnTo>
                <a:lnTo>
                  <a:pt x="0" y="780288"/>
                </a:lnTo>
                <a:lnTo>
                  <a:pt x="7729728" y="780288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8041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3099435" marR="617220" indent="-2475230">
              <a:lnSpc>
                <a:spcPts val="2480"/>
              </a:lnSpc>
              <a:spcBef>
                <a:spcPts val="525"/>
              </a:spcBef>
              <a:tabLst>
                <a:tab pos="2992755" algn="l"/>
                <a:tab pos="326961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60.12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0" dirty="0"/>
              <a:t>EXPOSURE</a:t>
            </a:r>
            <a:r>
              <a:rPr spc="365" dirty="0"/>
              <a:t> </a:t>
            </a:r>
            <a:r>
              <a:rPr spc="170" dirty="0"/>
              <a:t>MONITORING </a:t>
            </a:r>
            <a:r>
              <a:rPr dirty="0"/>
              <a:t>(</a:t>
            </a:r>
            <a:r>
              <a:rPr spc="-440" dirty="0"/>
              <a:t> </a:t>
            </a:r>
            <a:r>
              <a:rPr spc="185" dirty="0"/>
              <a:t>CONT’D)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647253" y="1323092"/>
            <a:ext cx="850836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583C5"/>
                </a:solidFill>
                <a:latin typeface="Gill Sans MT"/>
                <a:cs typeface="Gill Sans MT"/>
              </a:rPr>
              <a:t>A.2</a:t>
            </a:r>
            <a:r>
              <a:rPr sz="1800" b="1" spc="5" dirty="0">
                <a:solidFill>
                  <a:srgbClr val="2583C5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2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Type/Sequence</a:t>
            </a:r>
            <a:endParaRPr sz="18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Initial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(first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second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sampling):</a:t>
            </a:r>
            <a:endParaRPr sz="1800">
              <a:latin typeface="Gill Sans MT"/>
              <a:cs typeface="Gill Sans MT"/>
            </a:endParaRPr>
          </a:p>
          <a:p>
            <a:pPr marL="469265" lvl="1" indent="-227965">
              <a:lnSpc>
                <a:spcPct val="100000"/>
              </a:lnSpc>
              <a:spcBef>
                <a:spcPts val="80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any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who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exposed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may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reasonably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expected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exposed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silica.</a:t>
            </a:r>
            <a:endParaRPr sz="16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800"/>
              </a:spcBef>
              <a:buClr>
                <a:srgbClr val="2583C5"/>
              </a:buClr>
              <a:buFont typeface="Wingdings"/>
              <a:buChar char=""/>
            </a:pPr>
            <a:endParaRPr sz="16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Subsequent</a:t>
            </a:r>
            <a:r>
              <a:rPr sz="18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samplings</a:t>
            </a:r>
            <a:r>
              <a:rPr sz="18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required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when:</a:t>
            </a:r>
            <a:endParaRPr sz="1800">
              <a:latin typeface="Gill Sans MT"/>
              <a:cs typeface="Gill Sans MT"/>
            </a:endParaRPr>
          </a:p>
          <a:p>
            <a:pPr marL="469265" lvl="1" indent="-227965">
              <a:lnSpc>
                <a:spcPct val="100000"/>
              </a:lnSpc>
              <a:spcBef>
                <a:spcPts val="80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result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above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1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AL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but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below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PEL.</a:t>
            </a:r>
            <a:r>
              <a:rPr sz="1600" spc="2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(25≤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miner’s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≤50)</a:t>
            </a:r>
            <a:endParaRPr sz="16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819"/>
              </a:spcBef>
              <a:buClr>
                <a:srgbClr val="2583C5"/>
              </a:buClr>
              <a:buFont typeface="Wingdings"/>
              <a:buChar char=""/>
            </a:pPr>
            <a:endParaRPr sz="1600">
              <a:latin typeface="Gill Sans MT"/>
              <a:cs typeface="Gill Sans MT"/>
            </a:endParaRPr>
          </a:p>
          <a:p>
            <a:pPr marL="303530" indent="-286385">
              <a:lnSpc>
                <a:spcPct val="100000"/>
              </a:lnSpc>
              <a:spcBef>
                <a:spcPts val="5"/>
              </a:spcBef>
              <a:buClr>
                <a:srgbClr val="2583C5"/>
              </a:buClr>
              <a:buFont typeface="Wingdings"/>
              <a:buChar char=""/>
              <a:tabLst>
                <a:tab pos="30353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can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stopped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when:</a:t>
            </a:r>
            <a:endParaRPr sz="1800">
              <a:latin typeface="Gill Sans MT"/>
              <a:cs typeface="Gill Sans MT"/>
            </a:endParaRPr>
          </a:p>
          <a:p>
            <a:pPr marL="469265" lvl="1" indent="-227965">
              <a:lnSpc>
                <a:spcPct val="100000"/>
              </a:lnSpc>
              <a:spcBef>
                <a:spcPts val="65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600" spc="-95" dirty="0">
                <a:solidFill>
                  <a:srgbClr val="404040"/>
                </a:solidFill>
                <a:latin typeface="Gill Sans MT"/>
                <a:cs typeface="Gill Sans MT"/>
              </a:rPr>
              <a:t>Two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consecutive</a:t>
            </a:r>
            <a:r>
              <a:rPr sz="16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samplings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indicate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exposures</a:t>
            </a:r>
            <a:r>
              <a:rPr sz="16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below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1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AL.</a:t>
            </a:r>
            <a:endParaRPr sz="1600">
              <a:latin typeface="Gill Sans MT"/>
              <a:cs typeface="Gill Sans MT"/>
            </a:endParaRPr>
          </a:p>
          <a:p>
            <a:pPr marL="468630" marR="5080" lvl="1" indent="-227965">
              <a:lnSpc>
                <a:spcPct val="70000"/>
              </a:lnSpc>
              <a:spcBef>
                <a:spcPts val="600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(The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second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these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samplings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taken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after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operator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receives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results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prior 	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but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sooner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than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7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days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after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prior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was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conducted.)</a:t>
            </a:r>
            <a:endParaRPr sz="16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260"/>
              </a:spcBef>
              <a:buClr>
                <a:srgbClr val="2583C5"/>
              </a:buClr>
              <a:buFont typeface="Wingdings"/>
              <a:buChar char=""/>
            </a:pPr>
            <a:endParaRPr sz="16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Corrective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required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when:</a:t>
            </a:r>
            <a:endParaRPr sz="1800">
              <a:latin typeface="Gill Sans MT"/>
              <a:cs typeface="Gill Sans MT"/>
            </a:endParaRPr>
          </a:p>
          <a:p>
            <a:pPr marL="469265" lvl="1" indent="-227965">
              <a:lnSpc>
                <a:spcPct val="100000"/>
              </a:lnSpc>
              <a:spcBef>
                <a:spcPts val="70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6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result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above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PEL.</a:t>
            </a:r>
            <a:r>
              <a:rPr sz="1600" spc="-1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(More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corrective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on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later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slides)</a:t>
            </a:r>
            <a:endParaRPr sz="16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662177"/>
            <a:ext cx="7729855" cy="692150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40970" rIns="0" bIns="0" rtlCol="0">
            <a:spAutoFit/>
          </a:bodyPr>
          <a:lstStyle/>
          <a:p>
            <a:pPr marL="323850">
              <a:lnSpc>
                <a:spcPct val="100000"/>
              </a:lnSpc>
              <a:spcBef>
                <a:spcPts val="1110"/>
              </a:spcBef>
              <a:tabLst>
                <a:tab pos="4423410" algn="l"/>
                <a:tab pos="5670550" algn="l"/>
              </a:tabLst>
            </a:pPr>
            <a:r>
              <a:rPr spc="170" dirty="0"/>
              <a:t>EXPOSURE</a:t>
            </a:r>
            <a:r>
              <a:rPr spc="375" dirty="0"/>
              <a:t> </a:t>
            </a:r>
            <a:r>
              <a:rPr spc="150" dirty="0"/>
              <a:t>MONITORING:</a:t>
            </a:r>
            <a:r>
              <a:rPr dirty="0"/>
              <a:t>	</a:t>
            </a:r>
            <a:r>
              <a:rPr spc="160" dirty="0"/>
              <a:t>INITIAL</a:t>
            </a:r>
            <a:r>
              <a:rPr dirty="0"/>
              <a:t>	</a:t>
            </a:r>
            <a:r>
              <a:rPr spc="165" dirty="0"/>
              <a:t>SAMPLINGS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76771" y="1583436"/>
            <a:ext cx="1530096" cy="100736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176771" y="1583436"/>
            <a:ext cx="1530350" cy="100774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20345" rIns="0" bIns="0" rtlCol="0">
            <a:spAutoFit/>
          </a:bodyPr>
          <a:lstStyle/>
          <a:p>
            <a:pPr marL="361950" marR="353695" indent="66675">
              <a:lnSpc>
                <a:spcPct val="100000"/>
              </a:lnSpc>
              <a:spcBef>
                <a:spcPts val="1735"/>
              </a:spcBef>
            </a:pPr>
            <a:r>
              <a:rPr sz="1800" spc="-10" dirty="0">
                <a:latin typeface="Gill Sans MT"/>
                <a:cs typeface="Gill Sans MT"/>
              </a:rPr>
              <a:t>Second Sampling</a:t>
            </a:r>
            <a:endParaRPr sz="1800">
              <a:latin typeface="Gill Sans MT"/>
              <a:cs typeface="Gill Sans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445766" y="3360165"/>
            <a:ext cx="2448560" cy="1585595"/>
            <a:chOff x="2445766" y="3360165"/>
            <a:chExt cx="2448560" cy="1585595"/>
          </a:xfrm>
        </p:grpSpPr>
        <p:sp>
          <p:nvSpPr>
            <p:cNvPr id="8" name="object 8"/>
            <p:cNvSpPr/>
            <p:nvPr/>
          </p:nvSpPr>
          <p:spPr>
            <a:xfrm>
              <a:off x="2452116" y="3366515"/>
              <a:ext cx="2435860" cy="1572895"/>
            </a:xfrm>
            <a:custGeom>
              <a:avLst/>
              <a:gdLst/>
              <a:ahLst/>
              <a:cxnLst/>
              <a:rect l="l" t="t" r="r" b="b"/>
              <a:pathLst>
                <a:path w="2435860" h="1572895">
                  <a:moveTo>
                    <a:pt x="1217676" y="0"/>
                  </a:moveTo>
                  <a:lnTo>
                    <a:pt x="0" y="786384"/>
                  </a:lnTo>
                  <a:lnTo>
                    <a:pt x="1217676" y="1572768"/>
                  </a:lnTo>
                  <a:lnTo>
                    <a:pt x="2435352" y="786384"/>
                  </a:lnTo>
                  <a:lnTo>
                    <a:pt x="121767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52116" y="3366515"/>
              <a:ext cx="2435860" cy="1572895"/>
            </a:xfrm>
            <a:custGeom>
              <a:avLst/>
              <a:gdLst/>
              <a:ahLst/>
              <a:cxnLst/>
              <a:rect l="l" t="t" r="r" b="b"/>
              <a:pathLst>
                <a:path w="2435860" h="1572895">
                  <a:moveTo>
                    <a:pt x="0" y="786384"/>
                  </a:moveTo>
                  <a:lnTo>
                    <a:pt x="1217676" y="0"/>
                  </a:lnTo>
                  <a:lnTo>
                    <a:pt x="2435352" y="786384"/>
                  </a:lnTo>
                  <a:lnTo>
                    <a:pt x="1217676" y="1572768"/>
                  </a:lnTo>
                  <a:lnTo>
                    <a:pt x="0" y="78638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17520" y="3662171"/>
              <a:ext cx="1374647" cy="51358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65348" y="3936491"/>
              <a:ext cx="1077467" cy="51358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48584" y="4210811"/>
              <a:ext cx="1114043" cy="513587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153855" y="3719860"/>
            <a:ext cx="102996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3510" marR="5080" indent="-131445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Gill Sans MT"/>
                <a:cs typeface="Gill Sans MT"/>
              </a:rPr>
              <a:t>Corrective </a:t>
            </a:r>
            <a:r>
              <a:rPr sz="1800" spc="-10" dirty="0">
                <a:latin typeface="Gill Sans MT"/>
                <a:cs typeface="Gill Sans MT"/>
              </a:rPr>
              <a:t>Actions Sampling</a:t>
            </a:r>
            <a:endParaRPr sz="1800">
              <a:latin typeface="Gill Sans MT"/>
              <a:cs typeface="Gill Sans MT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76771" y="4387596"/>
            <a:ext cx="1530096" cy="1001268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176771" y="4387596"/>
            <a:ext cx="1530350" cy="100139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marL="361950" marR="227329" indent="-128270">
              <a:lnSpc>
                <a:spcPct val="100000"/>
              </a:lnSpc>
              <a:spcBef>
                <a:spcPts val="865"/>
              </a:spcBef>
            </a:pPr>
            <a:r>
              <a:rPr sz="1800" spc="-10" dirty="0">
                <a:latin typeface="Gill Sans MT"/>
                <a:cs typeface="Gill Sans MT"/>
              </a:rPr>
              <a:t>Subsequent Sampling</a:t>
            </a:r>
            <a:endParaRPr sz="1800">
              <a:latin typeface="Gill Sans MT"/>
              <a:cs typeface="Gill Sans MT"/>
            </a:endParaRPr>
          </a:p>
          <a:p>
            <a:pPr marL="264160">
              <a:lnSpc>
                <a:spcPct val="100000"/>
              </a:lnSpc>
              <a:spcBef>
                <a:spcPts val="20"/>
              </a:spcBef>
            </a:pPr>
            <a:r>
              <a:rPr sz="1400" i="1" dirty="0">
                <a:latin typeface="Gill Sans MT"/>
                <a:cs typeface="Gill Sans MT"/>
              </a:rPr>
              <a:t>(see</a:t>
            </a:r>
            <a:r>
              <a:rPr sz="1400" i="1" spc="-20" dirty="0">
                <a:latin typeface="Gill Sans MT"/>
                <a:cs typeface="Gill Sans MT"/>
              </a:rPr>
              <a:t> </a:t>
            </a:r>
            <a:r>
              <a:rPr sz="1400" i="1" dirty="0">
                <a:latin typeface="Gill Sans MT"/>
                <a:cs typeface="Gill Sans MT"/>
              </a:rPr>
              <a:t>next</a:t>
            </a:r>
            <a:r>
              <a:rPr sz="1400" i="1" spc="-25" dirty="0">
                <a:latin typeface="Gill Sans MT"/>
                <a:cs typeface="Gill Sans MT"/>
              </a:rPr>
              <a:t> </a:t>
            </a:r>
            <a:r>
              <a:rPr sz="1400" i="1" spc="-10" dirty="0">
                <a:latin typeface="Gill Sans MT"/>
                <a:cs typeface="Gill Sans MT"/>
              </a:rPr>
              <a:t>slide)</a:t>
            </a:r>
            <a:endParaRPr sz="1400">
              <a:latin typeface="Gill Sans MT"/>
              <a:cs typeface="Gill Sans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543749" y="1574038"/>
            <a:ext cx="7005955" cy="2811780"/>
            <a:chOff x="3543749" y="1574038"/>
            <a:chExt cx="7005955" cy="2811780"/>
          </a:xfrm>
        </p:grpSpPr>
        <p:sp>
          <p:nvSpPr>
            <p:cNvPr id="17" name="object 17"/>
            <p:cNvSpPr/>
            <p:nvPr/>
          </p:nvSpPr>
          <p:spPr>
            <a:xfrm>
              <a:off x="4435602" y="1884426"/>
              <a:ext cx="1590675" cy="0"/>
            </a:xfrm>
            <a:custGeom>
              <a:avLst/>
              <a:gdLst/>
              <a:ahLst/>
              <a:cxnLst/>
              <a:rect l="l" t="t" r="r" b="b"/>
              <a:pathLst>
                <a:path w="1590675">
                  <a:moveTo>
                    <a:pt x="0" y="0"/>
                  </a:moveTo>
                  <a:lnTo>
                    <a:pt x="1590090" y="0"/>
                  </a:lnTo>
                </a:path>
              </a:pathLst>
            </a:custGeom>
            <a:ln w="508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24099" y="1757419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0" y="0"/>
                  </a:moveTo>
                  <a:lnTo>
                    <a:pt x="101600" y="127000"/>
                  </a:lnTo>
                  <a:lnTo>
                    <a:pt x="0" y="254000"/>
                  </a:lnTo>
                  <a:lnTo>
                    <a:pt x="254000" y="127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670937" y="2590800"/>
              <a:ext cx="0" cy="649605"/>
            </a:xfrm>
            <a:custGeom>
              <a:avLst/>
              <a:gdLst/>
              <a:ahLst/>
              <a:cxnLst/>
              <a:rect l="l" t="t" r="r" b="b"/>
              <a:pathLst>
                <a:path h="649605">
                  <a:moveTo>
                    <a:pt x="0" y="0"/>
                  </a:moveTo>
                  <a:lnTo>
                    <a:pt x="0" y="649439"/>
                  </a:lnTo>
                </a:path>
              </a:pathLst>
            </a:custGeom>
            <a:ln w="5132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43749" y="3113133"/>
              <a:ext cx="254000" cy="254635"/>
            </a:xfrm>
            <a:custGeom>
              <a:avLst/>
              <a:gdLst/>
              <a:ahLst/>
              <a:cxnLst/>
              <a:rect l="l" t="t" r="r" b="b"/>
              <a:pathLst>
                <a:path w="254000" h="254635">
                  <a:moveTo>
                    <a:pt x="0" y="0"/>
                  </a:moveTo>
                  <a:lnTo>
                    <a:pt x="126809" y="254101"/>
                  </a:lnTo>
                  <a:lnTo>
                    <a:pt x="254000" y="203"/>
                  </a:lnTo>
                  <a:lnTo>
                    <a:pt x="126923" y="1017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435602" y="2306574"/>
              <a:ext cx="1590675" cy="0"/>
            </a:xfrm>
            <a:custGeom>
              <a:avLst/>
              <a:gdLst/>
              <a:ahLst/>
              <a:cxnLst/>
              <a:rect l="l" t="t" r="r" b="b"/>
              <a:pathLst>
                <a:path w="1590675">
                  <a:moveTo>
                    <a:pt x="0" y="0"/>
                  </a:moveTo>
                  <a:lnTo>
                    <a:pt x="1590090" y="0"/>
                  </a:lnTo>
                </a:path>
              </a:pathLst>
            </a:custGeom>
            <a:ln w="508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24099" y="2179567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0" y="0"/>
                  </a:moveTo>
                  <a:lnTo>
                    <a:pt x="101600" y="127000"/>
                  </a:lnTo>
                  <a:lnTo>
                    <a:pt x="0" y="254000"/>
                  </a:lnTo>
                  <a:lnTo>
                    <a:pt x="254000" y="127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53478" y="2588513"/>
              <a:ext cx="0" cy="1645285"/>
            </a:xfrm>
            <a:custGeom>
              <a:avLst/>
              <a:gdLst/>
              <a:ahLst/>
              <a:cxnLst/>
              <a:rect l="l" t="t" r="r" b="b"/>
              <a:pathLst>
                <a:path h="1645285">
                  <a:moveTo>
                    <a:pt x="0" y="0"/>
                  </a:moveTo>
                  <a:lnTo>
                    <a:pt x="0" y="1644815"/>
                  </a:lnTo>
                </a:path>
              </a:pathLst>
            </a:custGeom>
            <a:ln w="508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26485" y="4131735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254000" y="0"/>
                  </a:moveTo>
                  <a:lnTo>
                    <a:pt x="127000" y="101600"/>
                  </a:lnTo>
                  <a:lnTo>
                    <a:pt x="0" y="0"/>
                  </a:lnTo>
                  <a:lnTo>
                    <a:pt x="126987" y="25400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124188" y="1580388"/>
              <a:ext cx="1419225" cy="1007744"/>
            </a:xfrm>
            <a:custGeom>
              <a:avLst/>
              <a:gdLst/>
              <a:ahLst/>
              <a:cxnLst/>
              <a:rect l="l" t="t" r="r" b="b"/>
              <a:pathLst>
                <a:path w="1419225" h="1007744">
                  <a:moveTo>
                    <a:pt x="1123797" y="0"/>
                  </a:moveTo>
                  <a:lnTo>
                    <a:pt x="295046" y="0"/>
                  </a:lnTo>
                  <a:lnTo>
                    <a:pt x="0" y="295046"/>
                  </a:lnTo>
                  <a:lnTo>
                    <a:pt x="0" y="712317"/>
                  </a:lnTo>
                  <a:lnTo>
                    <a:pt x="295046" y="1007363"/>
                  </a:lnTo>
                  <a:lnTo>
                    <a:pt x="1123797" y="1007363"/>
                  </a:lnTo>
                  <a:lnTo>
                    <a:pt x="1418844" y="712317"/>
                  </a:lnTo>
                  <a:lnTo>
                    <a:pt x="1418844" y="295046"/>
                  </a:lnTo>
                  <a:lnTo>
                    <a:pt x="1123797" y="0"/>
                  </a:lnTo>
                  <a:close/>
                </a:path>
              </a:pathLst>
            </a:custGeom>
            <a:solidFill>
              <a:srgbClr val="7CE1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124188" y="1580388"/>
              <a:ext cx="1419225" cy="1007744"/>
            </a:xfrm>
            <a:custGeom>
              <a:avLst/>
              <a:gdLst/>
              <a:ahLst/>
              <a:cxnLst/>
              <a:rect l="l" t="t" r="r" b="b"/>
              <a:pathLst>
                <a:path w="1419225" h="1007744">
                  <a:moveTo>
                    <a:pt x="0" y="295046"/>
                  </a:moveTo>
                  <a:lnTo>
                    <a:pt x="295046" y="0"/>
                  </a:lnTo>
                  <a:lnTo>
                    <a:pt x="1123797" y="0"/>
                  </a:lnTo>
                  <a:lnTo>
                    <a:pt x="1418844" y="295046"/>
                  </a:lnTo>
                  <a:lnTo>
                    <a:pt x="1418844" y="712317"/>
                  </a:lnTo>
                  <a:lnTo>
                    <a:pt x="1123797" y="1007363"/>
                  </a:lnTo>
                  <a:lnTo>
                    <a:pt x="295046" y="1007363"/>
                  </a:lnTo>
                  <a:lnTo>
                    <a:pt x="0" y="712317"/>
                  </a:lnTo>
                  <a:lnTo>
                    <a:pt x="0" y="29504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9418794" y="1787526"/>
            <a:ext cx="831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177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Gill Sans MT"/>
                <a:cs typeface="Gill Sans MT"/>
              </a:rPr>
              <a:t>Stop </a:t>
            </a:r>
            <a:r>
              <a:rPr sz="1800" spc="-10" dirty="0">
                <a:latin typeface="Gill Sans MT"/>
                <a:cs typeface="Gill Sans MT"/>
              </a:rPr>
              <a:t>Sampling</a:t>
            </a:r>
            <a:endParaRPr sz="1800">
              <a:latin typeface="Gill Sans MT"/>
              <a:cs typeface="Gill Sans MT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909316" y="1583436"/>
            <a:ext cx="6217285" cy="2698115"/>
            <a:chOff x="2909316" y="1583436"/>
            <a:chExt cx="6217285" cy="2698115"/>
          </a:xfrm>
        </p:grpSpPr>
        <p:sp>
          <p:nvSpPr>
            <p:cNvPr id="29" name="object 29"/>
            <p:cNvSpPr/>
            <p:nvPr/>
          </p:nvSpPr>
          <p:spPr>
            <a:xfrm>
              <a:off x="5040627" y="2588513"/>
              <a:ext cx="1551940" cy="1565910"/>
            </a:xfrm>
            <a:custGeom>
              <a:avLst/>
              <a:gdLst/>
              <a:ahLst/>
              <a:cxnLst/>
              <a:rect l="l" t="t" r="r" b="b"/>
              <a:pathLst>
                <a:path w="1551940" h="1565910">
                  <a:moveTo>
                    <a:pt x="1551381" y="0"/>
                  </a:moveTo>
                  <a:lnTo>
                    <a:pt x="1547228" y="0"/>
                  </a:lnTo>
                  <a:lnTo>
                    <a:pt x="1547228" y="1565643"/>
                  </a:lnTo>
                  <a:lnTo>
                    <a:pt x="0" y="1565643"/>
                  </a:lnTo>
                </a:path>
              </a:pathLst>
            </a:custGeom>
            <a:ln w="508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88230" y="4027147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254000" y="0"/>
                  </a:moveTo>
                  <a:lnTo>
                    <a:pt x="0" y="127012"/>
                  </a:lnTo>
                  <a:lnTo>
                    <a:pt x="254000" y="253999"/>
                  </a:lnTo>
                  <a:lnTo>
                    <a:pt x="152400" y="126999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704581" y="2084069"/>
              <a:ext cx="1269365" cy="0"/>
            </a:xfrm>
            <a:custGeom>
              <a:avLst/>
              <a:gdLst/>
              <a:ahLst/>
              <a:cxnLst/>
              <a:rect l="l" t="t" r="r" b="b"/>
              <a:pathLst>
                <a:path w="1269365">
                  <a:moveTo>
                    <a:pt x="0" y="0"/>
                  </a:moveTo>
                  <a:lnTo>
                    <a:pt x="1269276" y="0"/>
                  </a:lnTo>
                </a:path>
              </a:pathLst>
            </a:custGeom>
            <a:ln w="508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872254" y="1957063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0" y="0"/>
                  </a:moveTo>
                  <a:lnTo>
                    <a:pt x="101600" y="127000"/>
                  </a:lnTo>
                  <a:lnTo>
                    <a:pt x="0" y="254000"/>
                  </a:lnTo>
                  <a:lnTo>
                    <a:pt x="254000" y="127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09316" y="1583436"/>
              <a:ext cx="1520952" cy="1007363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2909316" y="1583436"/>
            <a:ext cx="1521460" cy="100774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20345" rIns="0" bIns="0" rtlCol="0">
            <a:spAutoFit/>
          </a:bodyPr>
          <a:lstStyle/>
          <a:p>
            <a:pPr marL="357505" marR="349250" indent="196215">
              <a:lnSpc>
                <a:spcPct val="100000"/>
              </a:lnSpc>
              <a:spcBef>
                <a:spcPts val="1735"/>
              </a:spcBef>
            </a:pPr>
            <a:r>
              <a:rPr sz="1800" spc="-10" dirty="0">
                <a:latin typeface="Gill Sans MT"/>
                <a:cs typeface="Gill Sans MT"/>
              </a:rPr>
              <a:t>First Sampling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68242" y="1635551"/>
            <a:ext cx="7683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Below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(&lt;25)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991147" y="1848949"/>
            <a:ext cx="7683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Below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(&lt;25)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46730" y="2869534"/>
            <a:ext cx="819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Above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PEL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(&gt;50)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91088" y="3320905"/>
            <a:ext cx="819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Above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PEL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(&gt;50)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45695" y="3254382"/>
            <a:ext cx="1492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990" marR="5080" indent="-16192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At/Above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but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At/Below</a:t>
            </a:r>
            <a:r>
              <a:rPr sz="900" spc="-5" dirty="0">
                <a:latin typeface="Gill Sans MT"/>
                <a:cs typeface="Gill Sans MT"/>
              </a:rPr>
              <a:t> </a:t>
            </a:r>
            <a:r>
              <a:rPr sz="900" spc="-25" dirty="0">
                <a:latin typeface="Gill Sans MT"/>
                <a:cs typeface="Gill Sans MT"/>
              </a:rPr>
              <a:t>PEL </a:t>
            </a:r>
            <a:r>
              <a:rPr sz="900" dirty="0">
                <a:latin typeface="Gill Sans MT"/>
                <a:cs typeface="Gill Sans MT"/>
              </a:rPr>
              <a:t>(25≤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Sample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Result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spc="-20" dirty="0">
                <a:latin typeface="Gill Sans MT"/>
                <a:cs typeface="Gill Sans MT"/>
              </a:rPr>
              <a:t>≤50)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45345" y="2392217"/>
            <a:ext cx="1492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990" marR="5080" indent="-16192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At/Above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but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At/Below</a:t>
            </a:r>
            <a:r>
              <a:rPr sz="900" spc="-5" dirty="0">
                <a:latin typeface="Gill Sans MT"/>
                <a:cs typeface="Gill Sans MT"/>
              </a:rPr>
              <a:t> </a:t>
            </a:r>
            <a:r>
              <a:rPr sz="900" spc="-25" dirty="0">
                <a:latin typeface="Gill Sans MT"/>
                <a:cs typeface="Gill Sans MT"/>
              </a:rPr>
              <a:t>PEL </a:t>
            </a:r>
            <a:r>
              <a:rPr sz="900" dirty="0">
                <a:latin typeface="Gill Sans MT"/>
                <a:cs typeface="Gill Sans MT"/>
              </a:rPr>
              <a:t>(25≤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Sample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Result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spc="-20" dirty="0">
                <a:latin typeface="Gill Sans MT"/>
                <a:cs typeface="Gill Sans MT"/>
              </a:rPr>
              <a:t>≤50)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94944" y="1630679"/>
            <a:ext cx="1995170" cy="905510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ts val="1200"/>
              </a:lnSpc>
              <a:spcBef>
                <a:spcPts val="320"/>
              </a:spcBef>
            </a:pPr>
            <a:r>
              <a:rPr sz="1000" b="1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000" b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b="1" dirty="0">
                <a:solidFill>
                  <a:srgbClr val="404040"/>
                </a:solidFill>
                <a:latin typeface="Gill Sans MT"/>
                <a:cs typeface="Gill Sans MT"/>
              </a:rPr>
              <a:t>Initial</a:t>
            </a:r>
            <a:r>
              <a:rPr sz="1000" b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b="1" spc="-10" dirty="0">
                <a:solidFill>
                  <a:srgbClr val="404040"/>
                </a:solidFill>
                <a:latin typeface="Gill Sans MT"/>
                <a:cs typeface="Gill Sans MT"/>
              </a:rPr>
              <a:t>Samplings:</a:t>
            </a:r>
            <a:endParaRPr sz="1000">
              <a:latin typeface="Gill Sans MT"/>
              <a:cs typeface="Gill Sans MT"/>
            </a:endParaRPr>
          </a:p>
          <a:p>
            <a:pPr marL="548005" marR="163830" indent="-229235">
              <a:lnSpc>
                <a:spcPts val="1260"/>
              </a:lnSpc>
              <a:spcBef>
                <a:spcPts val="40"/>
              </a:spcBef>
              <a:buClr>
                <a:srgbClr val="2583C5"/>
              </a:buClr>
              <a:buFont typeface="Arial"/>
              <a:buChar char="•"/>
              <a:tabLst>
                <a:tab pos="548005" algn="l"/>
              </a:tabLst>
            </a:pP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Any</a:t>
            </a:r>
            <a:r>
              <a:rPr sz="105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05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who</a:t>
            </a:r>
            <a:r>
              <a:rPr sz="105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spc="-25" dirty="0">
                <a:solidFill>
                  <a:srgbClr val="404040"/>
                </a:solidFill>
                <a:latin typeface="Gill Sans MT"/>
                <a:cs typeface="Gill Sans MT"/>
              </a:rPr>
              <a:t>is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exposed</a:t>
            </a:r>
            <a:r>
              <a:rPr sz="105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05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spc="-25" dirty="0">
                <a:solidFill>
                  <a:srgbClr val="404040"/>
                </a:solidFill>
                <a:latin typeface="Gill Sans MT"/>
                <a:cs typeface="Gill Sans MT"/>
              </a:rPr>
              <a:t>may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reasonably</a:t>
            </a:r>
            <a:r>
              <a:rPr sz="105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05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spc="-10" dirty="0">
                <a:solidFill>
                  <a:srgbClr val="404040"/>
                </a:solidFill>
                <a:latin typeface="Gill Sans MT"/>
                <a:cs typeface="Gill Sans MT"/>
              </a:rPr>
              <a:t>expected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05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05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exposed</a:t>
            </a:r>
            <a:r>
              <a:rPr sz="105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5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050" spc="-10" dirty="0">
                <a:solidFill>
                  <a:srgbClr val="404040"/>
                </a:solidFill>
                <a:latin typeface="Gill Sans MT"/>
                <a:cs typeface="Gill Sans MT"/>
              </a:rPr>
              <a:t> silica</a:t>
            </a:r>
            <a:endParaRPr sz="1050">
              <a:latin typeface="Gill Sans MT"/>
              <a:cs typeface="Gill Sans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52116" y="5047488"/>
            <a:ext cx="2435860" cy="1222375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 marR="257175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Immediate</a:t>
            </a:r>
            <a:r>
              <a:rPr sz="10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reporting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MSHA</a:t>
            </a:r>
            <a:r>
              <a:rPr sz="1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District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Manager</a:t>
            </a:r>
            <a:r>
              <a:rPr sz="1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or</a:t>
            </a:r>
            <a:r>
              <a:rPr sz="1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designated office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required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when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000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result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above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PEL.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Gill Sans MT"/>
              <a:cs typeface="Gill Sans MT"/>
            </a:endParaRPr>
          </a:p>
          <a:p>
            <a:pPr marL="90805" marR="104775">
              <a:lnSpc>
                <a:spcPct val="100000"/>
              </a:lnSpc>
            </a:pP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Corrective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actions</a:t>
            </a:r>
            <a:r>
              <a:rPr sz="1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continues</a:t>
            </a:r>
            <a:r>
              <a:rPr sz="1000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until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0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result</a:t>
            </a:r>
            <a:r>
              <a:rPr sz="10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indicates at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or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below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PEL.</a:t>
            </a:r>
            <a:endParaRPr sz="1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0042" y="625601"/>
            <a:ext cx="8475345" cy="624840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07315" rIns="0" bIns="0" rtlCol="0">
            <a:spAutoFit/>
          </a:bodyPr>
          <a:lstStyle/>
          <a:p>
            <a:pPr marL="248285">
              <a:lnSpc>
                <a:spcPct val="100000"/>
              </a:lnSpc>
              <a:spcBef>
                <a:spcPts val="845"/>
              </a:spcBef>
              <a:tabLst>
                <a:tab pos="4347845" algn="l"/>
              </a:tabLst>
            </a:pPr>
            <a:r>
              <a:rPr spc="170" dirty="0"/>
              <a:t>EXPOSURE</a:t>
            </a:r>
            <a:r>
              <a:rPr spc="375" dirty="0"/>
              <a:t> </a:t>
            </a:r>
            <a:r>
              <a:rPr spc="150" dirty="0"/>
              <a:t>MONITORING:</a:t>
            </a:r>
            <a:r>
              <a:rPr dirty="0"/>
              <a:t>	</a:t>
            </a:r>
            <a:r>
              <a:rPr spc="175" dirty="0"/>
              <a:t>SUBSEQUENT</a:t>
            </a:r>
            <a:r>
              <a:rPr spc="360" dirty="0"/>
              <a:t> </a:t>
            </a:r>
            <a:r>
              <a:rPr spc="165" dirty="0"/>
              <a:t>SAMPLINGS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8639302" y="1900171"/>
            <a:ext cx="1433195" cy="1090295"/>
            <a:chOff x="8639302" y="1900171"/>
            <a:chExt cx="1433195" cy="1090295"/>
          </a:xfrm>
        </p:grpSpPr>
        <p:sp>
          <p:nvSpPr>
            <p:cNvPr id="6" name="object 6"/>
            <p:cNvSpPr/>
            <p:nvPr/>
          </p:nvSpPr>
          <p:spPr>
            <a:xfrm>
              <a:off x="8645652" y="1906521"/>
              <a:ext cx="1420495" cy="1077595"/>
            </a:xfrm>
            <a:custGeom>
              <a:avLst/>
              <a:gdLst/>
              <a:ahLst/>
              <a:cxnLst/>
              <a:rect l="l" t="t" r="r" b="b"/>
              <a:pathLst>
                <a:path w="1420495" h="1077595">
                  <a:moveTo>
                    <a:pt x="1104785" y="0"/>
                  </a:moveTo>
                  <a:lnTo>
                    <a:pt x="315582" y="0"/>
                  </a:lnTo>
                  <a:lnTo>
                    <a:pt x="0" y="315582"/>
                  </a:lnTo>
                  <a:lnTo>
                    <a:pt x="0" y="761885"/>
                  </a:lnTo>
                  <a:lnTo>
                    <a:pt x="315582" y="1077467"/>
                  </a:lnTo>
                  <a:lnTo>
                    <a:pt x="1104785" y="1077467"/>
                  </a:lnTo>
                  <a:lnTo>
                    <a:pt x="1420368" y="761885"/>
                  </a:lnTo>
                  <a:lnTo>
                    <a:pt x="1420368" y="315582"/>
                  </a:lnTo>
                  <a:lnTo>
                    <a:pt x="1104785" y="0"/>
                  </a:lnTo>
                  <a:close/>
                </a:path>
              </a:pathLst>
            </a:custGeom>
            <a:solidFill>
              <a:srgbClr val="7CE1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645652" y="1906521"/>
              <a:ext cx="1420495" cy="1077595"/>
            </a:xfrm>
            <a:custGeom>
              <a:avLst/>
              <a:gdLst/>
              <a:ahLst/>
              <a:cxnLst/>
              <a:rect l="l" t="t" r="r" b="b"/>
              <a:pathLst>
                <a:path w="1420495" h="1077595">
                  <a:moveTo>
                    <a:pt x="0" y="315582"/>
                  </a:moveTo>
                  <a:lnTo>
                    <a:pt x="315582" y="0"/>
                  </a:lnTo>
                  <a:lnTo>
                    <a:pt x="1104785" y="0"/>
                  </a:lnTo>
                  <a:lnTo>
                    <a:pt x="1420368" y="315582"/>
                  </a:lnTo>
                  <a:lnTo>
                    <a:pt x="1420368" y="761885"/>
                  </a:lnTo>
                  <a:lnTo>
                    <a:pt x="1104785" y="1077467"/>
                  </a:lnTo>
                  <a:lnTo>
                    <a:pt x="315582" y="1077467"/>
                  </a:lnTo>
                  <a:lnTo>
                    <a:pt x="0" y="761885"/>
                  </a:lnTo>
                  <a:lnTo>
                    <a:pt x="0" y="31558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939989" y="2149617"/>
            <a:ext cx="831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177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Gill Sans MT"/>
                <a:cs typeface="Gill Sans MT"/>
              </a:rPr>
              <a:t>Stop </a:t>
            </a:r>
            <a:r>
              <a:rPr sz="1800" spc="-10" dirty="0">
                <a:latin typeface="Gill Sans MT"/>
                <a:cs typeface="Gill Sans MT"/>
              </a:rPr>
              <a:t>Sampling</a:t>
            </a:r>
            <a:endParaRPr sz="1800">
              <a:latin typeface="Gill Sans MT"/>
              <a:cs typeface="Gill Sans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65350" y="3852417"/>
            <a:ext cx="2422525" cy="1692275"/>
            <a:chOff x="2165350" y="3852417"/>
            <a:chExt cx="2422525" cy="1692275"/>
          </a:xfrm>
        </p:grpSpPr>
        <p:sp>
          <p:nvSpPr>
            <p:cNvPr id="10" name="object 10"/>
            <p:cNvSpPr/>
            <p:nvPr/>
          </p:nvSpPr>
          <p:spPr>
            <a:xfrm>
              <a:off x="2171700" y="3858767"/>
              <a:ext cx="2409825" cy="1679575"/>
            </a:xfrm>
            <a:custGeom>
              <a:avLst/>
              <a:gdLst/>
              <a:ahLst/>
              <a:cxnLst/>
              <a:rect l="l" t="t" r="r" b="b"/>
              <a:pathLst>
                <a:path w="2409825" h="1679575">
                  <a:moveTo>
                    <a:pt x="1204722" y="0"/>
                  </a:moveTo>
                  <a:lnTo>
                    <a:pt x="0" y="839723"/>
                  </a:lnTo>
                  <a:lnTo>
                    <a:pt x="1204722" y="1679447"/>
                  </a:lnTo>
                  <a:lnTo>
                    <a:pt x="2409444" y="839723"/>
                  </a:lnTo>
                  <a:lnTo>
                    <a:pt x="120472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71700" y="3858767"/>
              <a:ext cx="2409825" cy="1679575"/>
            </a:xfrm>
            <a:custGeom>
              <a:avLst/>
              <a:gdLst/>
              <a:ahLst/>
              <a:cxnLst/>
              <a:rect l="l" t="t" r="r" b="b"/>
              <a:pathLst>
                <a:path w="2409825" h="1679575">
                  <a:moveTo>
                    <a:pt x="0" y="839723"/>
                  </a:moveTo>
                  <a:lnTo>
                    <a:pt x="1204722" y="0"/>
                  </a:lnTo>
                  <a:lnTo>
                    <a:pt x="2409444" y="839723"/>
                  </a:lnTo>
                  <a:lnTo>
                    <a:pt x="1204722" y="1679447"/>
                  </a:lnTo>
                  <a:lnTo>
                    <a:pt x="0" y="83972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24912" y="4207764"/>
              <a:ext cx="1374647" cy="513587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861236" y="4265406"/>
            <a:ext cx="10299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Gill Sans MT"/>
                <a:cs typeface="Gill Sans MT"/>
              </a:rPr>
              <a:t>Corrective</a:t>
            </a:r>
            <a:endParaRPr sz="1800">
              <a:latin typeface="Gill Sans MT"/>
              <a:cs typeface="Gill Sans M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823972" y="4482084"/>
            <a:ext cx="1126490" cy="788035"/>
            <a:chOff x="2823972" y="4482084"/>
            <a:chExt cx="1126490" cy="788035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2740" y="4482084"/>
              <a:ext cx="1077467" cy="51358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23972" y="4756404"/>
              <a:ext cx="1114043" cy="513587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2960296" y="4539726"/>
            <a:ext cx="831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826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Gill Sans MT"/>
                <a:cs typeface="Gill Sans MT"/>
              </a:rPr>
              <a:t>Actions Sampling</a:t>
            </a:r>
            <a:endParaRPr sz="1800">
              <a:latin typeface="Gill Sans MT"/>
              <a:cs typeface="Gill Sans M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228846" y="2240527"/>
            <a:ext cx="4418330" cy="275590"/>
            <a:chOff x="4228846" y="2240527"/>
            <a:chExt cx="4418330" cy="275590"/>
          </a:xfrm>
        </p:grpSpPr>
        <p:sp>
          <p:nvSpPr>
            <p:cNvPr id="19" name="object 19"/>
            <p:cNvSpPr/>
            <p:nvPr/>
          </p:nvSpPr>
          <p:spPr>
            <a:xfrm>
              <a:off x="4254246" y="2388869"/>
              <a:ext cx="1477010" cy="0"/>
            </a:xfrm>
            <a:custGeom>
              <a:avLst/>
              <a:gdLst/>
              <a:ahLst/>
              <a:cxnLst/>
              <a:rect l="l" t="t" r="r" b="b"/>
              <a:pathLst>
                <a:path w="1477010">
                  <a:moveTo>
                    <a:pt x="0" y="0"/>
                  </a:moveTo>
                  <a:lnTo>
                    <a:pt x="1476502" y="0"/>
                  </a:lnTo>
                </a:path>
              </a:pathLst>
            </a:custGeom>
            <a:ln w="508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29143" y="2261863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0" y="0"/>
                  </a:moveTo>
                  <a:lnTo>
                    <a:pt x="101600" y="127000"/>
                  </a:lnTo>
                  <a:lnTo>
                    <a:pt x="0" y="254000"/>
                  </a:lnTo>
                  <a:lnTo>
                    <a:pt x="254000" y="127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425690" y="2367533"/>
              <a:ext cx="1069340" cy="0"/>
            </a:xfrm>
            <a:custGeom>
              <a:avLst/>
              <a:gdLst/>
              <a:ahLst/>
              <a:cxnLst/>
              <a:rect l="l" t="t" r="r" b="b"/>
              <a:pathLst>
                <a:path w="1069340">
                  <a:moveTo>
                    <a:pt x="0" y="0"/>
                  </a:moveTo>
                  <a:lnTo>
                    <a:pt x="1068819" y="0"/>
                  </a:lnTo>
                </a:path>
              </a:pathLst>
            </a:custGeom>
            <a:ln w="5080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392909" y="2240527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0" y="0"/>
                  </a:moveTo>
                  <a:lnTo>
                    <a:pt x="101600" y="127000"/>
                  </a:lnTo>
                  <a:lnTo>
                    <a:pt x="0" y="254000"/>
                  </a:lnTo>
                  <a:lnTo>
                    <a:pt x="254000" y="127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683893" y="2408882"/>
            <a:ext cx="7683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Below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(&lt;25)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05630" y="2163823"/>
            <a:ext cx="7683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Below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(&lt;25)</a:t>
            </a:r>
            <a:endParaRPr sz="900">
              <a:latin typeface="Gill Sans MT"/>
              <a:cs typeface="Gill Sans M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286083" y="2856166"/>
            <a:ext cx="254000" cy="975360"/>
            <a:chOff x="3286083" y="2856166"/>
            <a:chExt cx="254000" cy="975360"/>
          </a:xfrm>
        </p:grpSpPr>
        <p:sp>
          <p:nvSpPr>
            <p:cNvPr id="26" name="object 26"/>
            <p:cNvSpPr/>
            <p:nvPr/>
          </p:nvSpPr>
          <p:spPr>
            <a:xfrm>
              <a:off x="3413199" y="2881884"/>
              <a:ext cx="0" cy="822325"/>
            </a:xfrm>
            <a:custGeom>
              <a:avLst/>
              <a:gdLst/>
              <a:ahLst/>
              <a:cxnLst/>
              <a:rect l="l" t="t" r="r" b="b"/>
              <a:pathLst>
                <a:path h="822325">
                  <a:moveTo>
                    <a:pt x="0" y="0"/>
                  </a:moveTo>
                  <a:lnTo>
                    <a:pt x="0" y="822071"/>
                  </a:lnTo>
                </a:path>
              </a:pathLst>
            </a:custGeom>
            <a:ln w="510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286083" y="3576915"/>
              <a:ext cx="254000" cy="254635"/>
            </a:xfrm>
            <a:custGeom>
              <a:avLst/>
              <a:gdLst/>
              <a:ahLst/>
              <a:cxnLst/>
              <a:rect l="l" t="t" r="r" b="b"/>
              <a:pathLst>
                <a:path w="254000" h="254635">
                  <a:moveTo>
                    <a:pt x="254000" y="76"/>
                  </a:moveTo>
                  <a:lnTo>
                    <a:pt x="126961" y="101638"/>
                  </a:lnTo>
                  <a:lnTo>
                    <a:pt x="0" y="0"/>
                  </a:lnTo>
                  <a:lnTo>
                    <a:pt x="126911" y="254038"/>
                  </a:lnTo>
                  <a:lnTo>
                    <a:pt x="254000" y="7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577420" y="3298017"/>
            <a:ext cx="819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Above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PEL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(&gt;50)</a:t>
            </a:r>
            <a:endParaRPr sz="900">
              <a:latin typeface="Gill Sans MT"/>
              <a:cs typeface="Gill Sans MT"/>
            </a:endParaRPr>
          </a:p>
        </p:txBody>
      </p:sp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23388" y="1879092"/>
            <a:ext cx="1530096" cy="1002791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2723388" y="1879092"/>
            <a:ext cx="1530350" cy="10033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17804" rIns="0" bIns="0" rtlCol="0">
            <a:spAutoFit/>
          </a:bodyPr>
          <a:lstStyle/>
          <a:p>
            <a:pPr marL="361950" marR="227329" indent="-128270">
              <a:lnSpc>
                <a:spcPct val="100000"/>
              </a:lnSpc>
              <a:spcBef>
                <a:spcPts val="1714"/>
              </a:spcBef>
            </a:pPr>
            <a:r>
              <a:rPr sz="1800" spc="-10" dirty="0">
                <a:latin typeface="Gill Sans MT"/>
                <a:cs typeface="Gill Sans MT"/>
              </a:rPr>
              <a:t>Subsequent Sampling</a:t>
            </a:r>
            <a:endParaRPr sz="1800">
              <a:latin typeface="Gill Sans MT"/>
              <a:cs typeface="Gill Sans MT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572761" y="2875533"/>
            <a:ext cx="2327275" cy="1960245"/>
            <a:chOff x="4572761" y="2875533"/>
            <a:chExt cx="2327275" cy="1960245"/>
          </a:xfrm>
        </p:grpSpPr>
        <p:sp>
          <p:nvSpPr>
            <p:cNvPr id="32" name="object 32"/>
            <p:cNvSpPr/>
            <p:nvPr/>
          </p:nvSpPr>
          <p:spPr>
            <a:xfrm>
              <a:off x="4725163" y="2900933"/>
              <a:ext cx="2149475" cy="1807845"/>
            </a:xfrm>
            <a:custGeom>
              <a:avLst/>
              <a:gdLst/>
              <a:ahLst/>
              <a:cxnLst/>
              <a:rect l="l" t="t" r="r" b="b"/>
              <a:pathLst>
                <a:path w="2149475" h="1807845">
                  <a:moveTo>
                    <a:pt x="2149322" y="0"/>
                  </a:moveTo>
                  <a:lnTo>
                    <a:pt x="2141448" y="0"/>
                  </a:lnTo>
                  <a:lnTo>
                    <a:pt x="2141448" y="1807705"/>
                  </a:lnTo>
                  <a:lnTo>
                    <a:pt x="0" y="1807705"/>
                  </a:lnTo>
                </a:path>
              </a:pathLst>
            </a:custGeom>
            <a:ln w="508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72761" y="4581626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254000" y="0"/>
                  </a:moveTo>
                  <a:lnTo>
                    <a:pt x="0" y="127012"/>
                  </a:lnTo>
                  <a:lnTo>
                    <a:pt x="254000" y="253999"/>
                  </a:lnTo>
                  <a:lnTo>
                    <a:pt x="152400" y="126999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124371" y="3299410"/>
            <a:ext cx="8197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Above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PEL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spc="-10" dirty="0">
                <a:latin typeface="Gill Sans MT"/>
                <a:cs typeface="Gill Sans MT"/>
              </a:rPr>
              <a:t>(&gt;50)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333393" y="1438377"/>
            <a:ext cx="1492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3990" marR="5080" indent="-16192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At/Above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but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At/Below</a:t>
            </a:r>
            <a:r>
              <a:rPr sz="900" spc="-5" dirty="0">
                <a:latin typeface="Gill Sans MT"/>
                <a:cs typeface="Gill Sans MT"/>
              </a:rPr>
              <a:t> </a:t>
            </a:r>
            <a:r>
              <a:rPr sz="900" spc="-25" dirty="0">
                <a:latin typeface="Gill Sans MT"/>
                <a:cs typeface="Gill Sans MT"/>
              </a:rPr>
              <a:t>PEL </a:t>
            </a:r>
            <a:r>
              <a:rPr sz="900" dirty="0">
                <a:latin typeface="Gill Sans MT"/>
                <a:cs typeface="Gill Sans MT"/>
              </a:rPr>
              <a:t>(25≤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Sample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Result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spc="-20" dirty="0">
                <a:latin typeface="Gill Sans MT"/>
                <a:cs typeface="Gill Sans MT"/>
              </a:rPr>
              <a:t>≤50)</a:t>
            </a:r>
            <a:endParaRPr sz="900">
              <a:latin typeface="Gill Sans MT"/>
              <a:cs typeface="Gill Sans M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86243" y="3732276"/>
            <a:ext cx="2618740" cy="373380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Timing</a:t>
            </a:r>
            <a:r>
              <a:rPr sz="1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Additional</a:t>
            </a:r>
            <a:r>
              <a:rPr sz="10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endParaRPr sz="1000">
              <a:latin typeface="Gill Sans MT"/>
              <a:cs typeface="Gill Sans MT"/>
            </a:endParaRPr>
          </a:p>
          <a:p>
            <a:pPr marL="548005" indent="-228600">
              <a:lnSpc>
                <a:spcPct val="100000"/>
              </a:lnSpc>
              <a:buClr>
                <a:srgbClr val="2583C5"/>
              </a:buClr>
              <a:buFont typeface="Arial"/>
              <a:buChar char="•"/>
              <a:tabLst>
                <a:tab pos="548005" algn="l"/>
              </a:tabLst>
            </a:pP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Within</a:t>
            </a:r>
            <a:r>
              <a:rPr sz="10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3</a:t>
            </a:r>
            <a:r>
              <a:rPr sz="1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months</a:t>
            </a:r>
            <a:r>
              <a:rPr sz="1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0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404040"/>
                </a:solidFill>
                <a:latin typeface="Gill Sans MT"/>
                <a:cs typeface="Gill Sans MT"/>
              </a:rPr>
              <a:t>previous</a:t>
            </a:r>
            <a:r>
              <a:rPr sz="1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endParaRPr sz="1000">
              <a:latin typeface="Gill Sans MT"/>
              <a:cs typeface="Gill Sans MT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3715772" y="2863342"/>
            <a:ext cx="2631440" cy="527050"/>
            <a:chOff x="3715772" y="2863342"/>
            <a:chExt cx="2631440" cy="527050"/>
          </a:xfrm>
        </p:grpSpPr>
        <p:sp>
          <p:nvSpPr>
            <p:cNvPr id="38" name="object 38"/>
            <p:cNvSpPr/>
            <p:nvPr/>
          </p:nvSpPr>
          <p:spPr>
            <a:xfrm>
              <a:off x="3842771" y="2888742"/>
              <a:ext cx="2479040" cy="476250"/>
            </a:xfrm>
            <a:custGeom>
              <a:avLst/>
              <a:gdLst/>
              <a:ahLst/>
              <a:cxnLst/>
              <a:rect l="l" t="t" r="r" b="b"/>
              <a:pathLst>
                <a:path w="2479040" h="476250">
                  <a:moveTo>
                    <a:pt x="2478658" y="0"/>
                  </a:moveTo>
                  <a:lnTo>
                    <a:pt x="2478658" y="476250"/>
                  </a:lnTo>
                  <a:lnTo>
                    <a:pt x="0" y="476250"/>
                  </a:lnTo>
                  <a:lnTo>
                    <a:pt x="0" y="165100"/>
                  </a:lnTo>
                </a:path>
              </a:pathLst>
            </a:custGeom>
            <a:ln w="508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715772" y="2901442"/>
              <a:ext cx="254000" cy="254000"/>
            </a:xfrm>
            <a:custGeom>
              <a:avLst/>
              <a:gdLst/>
              <a:ahLst/>
              <a:cxnLst/>
              <a:rect l="l" t="t" r="r" b="b"/>
              <a:pathLst>
                <a:path w="254000" h="254000">
                  <a:moveTo>
                    <a:pt x="126987" y="0"/>
                  </a:moveTo>
                  <a:lnTo>
                    <a:pt x="0" y="254000"/>
                  </a:lnTo>
                  <a:lnTo>
                    <a:pt x="127000" y="152400"/>
                  </a:lnTo>
                  <a:lnTo>
                    <a:pt x="254000" y="254000"/>
                  </a:lnTo>
                  <a:lnTo>
                    <a:pt x="126987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3868171" y="3012860"/>
            <a:ext cx="2428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8810" marR="474980" indent="-161925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Gill Sans MT"/>
                <a:cs typeface="Gill Sans MT"/>
              </a:rPr>
              <a:t>At/Above</a:t>
            </a:r>
            <a:r>
              <a:rPr sz="900" spc="-20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AL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but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At/Below</a:t>
            </a:r>
            <a:r>
              <a:rPr sz="900" spc="-5" dirty="0">
                <a:latin typeface="Gill Sans MT"/>
                <a:cs typeface="Gill Sans MT"/>
              </a:rPr>
              <a:t> </a:t>
            </a:r>
            <a:r>
              <a:rPr sz="900" spc="-25" dirty="0">
                <a:latin typeface="Gill Sans MT"/>
                <a:cs typeface="Gill Sans MT"/>
              </a:rPr>
              <a:t>PEL </a:t>
            </a:r>
            <a:r>
              <a:rPr sz="900" dirty="0">
                <a:latin typeface="Gill Sans MT"/>
                <a:cs typeface="Gill Sans MT"/>
              </a:rPr>
              <a:t>(25≤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Sample</a:t>
            </a:r>
            <a:r>
              <a:rPr sz="900" spc="-15" dirty="0">
                <a:latin typeface="Gill Sans MT"/>
                <a:cs typeface="Gill Sans MT"/>
              </a:rPr>
              <a:t> </a:t>
            </a:r>
            <a:r>
              <a:rPr sz="900" dirty="0">
                <a:latin typeface="Gill Sans MT"/>
                <a:cs typeface="Gill Sans MT"/>
              </a:rPr>
              <a:t>Result</a:t>
            </a:r>
            <a:r>
              <a:rPr sz="900" spc="-25" dirty="0">
                <a:latin typeface="Gill Sans MT"/>
                <a:cs typeface="Gill Sans MT"/>
              </a:rPr>
              <a:t> </a:t>
            </a:r>
            <a:r>
              <a:rPr sz="900" spc="-20" dirty="0">
                <a:latin typeface="Gill Sans MT"/>
                <a:cs typeface="Gill Sans MT"/>
              </a:rPr>
              <a:t>≤50)</a:t>
            </a:r>
            <a:endParaRPr sz="900">
              <a:latin typeface="Gill Sans MT"/>
              <a:cs typeface="Gill Sans MT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817371" y="1387855"/>
            <a:ext cx="3608070" cy="1521460"/>
            <a:chOff x="3817371" y="1387855"/>
            <a:chExt cx="3608070" cy="1521460"/>
          </a:xfrm>
        </p:grpSpPr>
        <p:sp>
          <p:nvSpPr>
            <p:cNvPr id="42" name="object 42"/>
            <p:cNvSpPr/>
            <p:nvPr/>
          </p:nvSpPr>
          <p:spPr>
            <a:xfrm>
              <a:off x="3842771" y="1413255"/>
              <a:ext cx="2479040" cy="463550"/>
            </a:xfrm>
            <a:custGeom>
              <a:avLst/>
              <a:gdLst/>
              <a:ahLst/>
              <a:cxnLst/>
              <a:rect l="l" t="t" r="r" b="b"/>
              <a:pathLst>
                <a:path w="2479040" h="463550">
                  <a:moveTo>
                    <a:pt x="2478658" y="374650"/>
                  </a:moveTo>
                  <a:lnTo>
                    <a:pt x="2478658" y="0"/>
                  </a:lnTo>
                  <a:lnTo>
                    <a:pt x="0" y="0"/>
                  </a:lnTo>
                  <a:lnTo>
                    <a:pt x="0" y="463550"/>
                  </a:lnTo>
                </a:path>
              </a:pathLst>
            </a:custGeom>
            <a:ln w="508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245235" y="1737105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152400" y="0"/>
                  </a:moveTo>
                  <a:lnTo>
                    <a:pt x="76200" y="50800"/>
                  </a:lnTo>
                  <a:lnTo>
                    <a:pt x="0" y="0"/>
                  </a:lnTo>
                  <a:lnTo>
                    <a:pt x="76200" y="15240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94832" y="1906523"/>
              <a:ext cx="1530095" cy="1002791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5894832" y="1906523"/>
            <a:ext cx="1530350" cy="10033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17804" rIns="0" bIns="0" rtlCol="0">
            <a:spAutoFit/>
          </a:bodyPr>
          <a:lstStyle/>
          <a:p>
            <a:pPr marL="361315" marR="227965" indent="-128270">
              <a:lnSpc>
                <a:spcPct val="100000"/>
              </a:lnSpc>
              <a:spcBef>
                <a:spcPts val="1714"/>
              </a:spcBef>
            </a:pPr>
            <a:r>
              <a:rPr sz="1800" spc="-10" dirty="0">
                <a:latin typeface="Gill Sans MT"/>
                <a:cs typeface="Gill Sans MT"/>
              </a:rPr>
              <a:t>Subsequent Sampling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572000" y="4860035"/>
            <a:ext cx="2301240" cy="1316990"/>
          </a:xfrm>
          <a:prstGeom prst="rect">
            <a:avLst/>
          </a:prstGeom>
          <a:ln w="9525">
            <a:solidFill>
              <a:srgbClr val="7E7E7E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 marR="123189">
              <a:lnSpc>
                <a:spcPct val="100000"/>
              </a:lnSpc>
              <a:spcBef>
                <a:spcPts val="320"/>
              </a:spcBef>
            </a:pP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Immediate</a:t>
            </a:r>
            <a:r>
              <a:rPr sz="10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reporting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MSHA</a:t>
            </a:r>
            <a:r>
              <a:rPr sz="1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District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Manager</a:t>
            </a:r>
            <a:r>
              <a:rPr sz="1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or</a:t>
            </a:r>
            <a:r>
              <a:rPr sz="1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designated office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required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when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000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result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above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PEL.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>
              <a:latin typeface="Gill Sans MT"/>
              <a:cs typeface="Gill Sans MT"/>
            </a:endParaRPr>
          </a:p>
          <a:p>
            <a:pPr marL="90805" marR="122555">
              <a:lnSpc>
                <a:spcPct val="100000"/>
              </a:lnSpc>
            </a:pP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Corrective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actions</a:t>
            </a:r>
            <a:r>
              <a:rPr sz="10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continues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until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0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result</a:t>
            </a:r>
            <a:r>
              <a:rPr sz="10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indicates</a:t>
            </a:r>
            <a:r>
              <a:rPr sz="1000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at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or</a:t>
            </a:r>
            <a:r>
              <a:rPr sz="1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000" dirty="0">
                <a:solidFill>
                  <a:srgbClr val="252525"/>
                </a:solidFill>
                <a:latin typeface="Gill Sans MT"/>
                <a:cs typeface="Gill Sans MT"/>
              </a:rPr>
              <a:t>below</a:t>
            </a:r>
            <a:r>
              <a:rPr sz="1000" spc="-25" dirty="0">
                <a:solidFill>
                  <a:srgbClr val="252525"/>
                </a:solidFill>
                <a:latin typeface="Gill Sans MT"/>
                <a:cs typeface="Gill Sans MT"/>
              </a:rPr>
              <a:t> the </a:t>
            </a:r>
            <a:r>
              <a:rPr sz="1000" spc="-20" dirty="0">
                <a:solidFill>
                  <a:srgbClr val="252525"/>
                </a:solidFill>
                <a:latin typeface="Gill Sans MT"/>
                <a:cs typeface="Gill Sans MT"/>
              </a:rPr>
              <a:t>PEL.</a:t>
            </a:r>
            <a:endParaRPr sz="1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80415"/>
          </a:xfrm>
          <a:custGeom>
            <a:avLst/>
            <a:gdLst/>
            <a:ahLst/>
            <a:cxnLst/>
            <a:rect l="l" t="t" r="r" b="b"/>
            <a:pathLst>
              <a:path w="7729855" h="780415">
                <a:moveTo>
                  <a:pt x="7729728" y="0"/>
                </a:moveTo>
                <a:lnTo>
                  <a:pt x="0" y="0"/>
                </a:lnTo>
                <a:lnTo>
                  <a:pt x="0" y="780288"/>
                </a:lnTo>
                <a:lnTo>
                  <a:pt x="7729728" y="780288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8041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3099435" marR="668655" indent="-2526665">
              <a:lnSpc>
                <a:spcPts val="2480"/>
              </a:lnSpc>
              <a:spcBef>
                <a:spcPts val="525"/>
              </a:spcBef>
              <a:tabLst>
                <a:tab pos="2940685" algn="l"/>
                <a:tab pos="3218180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60.12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	</a:t>
            </a:r>
            <a:r>
              <a:rPr spc="170" dirty="0"/>
              <a:t>EXPOSURE</a:t>
            </a:r>
            <a:r>
              <a:rPr spc="365" dirty="0"/>
              <a:t> </a:t>
            </a:r>
            <a:r>
              <a:rPr spc="170" dirty="0"/>
              <a:t>MONITORING </a:t>
            </a:r>
            <a:r>
              <a:rPr dirty="0"/>
              <a:t>(</a:t>
            </a:r>
            <a:r>
              <a:rPr spc="-440" dirty="0"/>
              <a:t> </a:t>
            </a:r>
            <a:r>
              <a:rPr spc="185" dirty="0"/>
              <a:t>CONT’D)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b="1" spc="-25" dirty="0">
                <a:solidFill>
                  <a:srgbClr val="2583C5"/>
                </a:solidFill>
                <a:latin typeface="Gill Sans MT"/>
                <a:cs typeface="Gill Sans MT"/>
              </a:rPr>
              <a:t>B.</a:t>
            </a:r>
            <a:r>
              <a:rPr b="1" spc="-185" dirty="0">
                <a:solidFill>
                  <a:srgbClr val="2583C5"/>
                </a:solidFill>
                <a:latin typeface="Gill Sans MT"/>
                <a:cs typeface="Gill Sans MT"/>
              </a:rPr>
              <a:t> </a:t>
            </a:r>
            <a:r>
              <a:rPr dirty="0"/>
              <a:t>Periodic</a:t>
            </a:r>
            <a:r>
              <a:rPr spc="-80" dirty="0"/>
              <a:t> </a:t>
            </a:r>
            <a:r>
              <a:rPr spc="-10" dirty="0"/>
              <a:t>Evaluations</a:t>
            </a:r>
          </a:p>
          <a:p>
            <a:pPr marL="469900" marR="5080" indent="-229235">
              <a:lnSpc>
                <a:spcPct val="100000"/>
              </a:lnSpc>
              <a:spcBef>
                <a:spcPts val="1015"/>
              </a:spcBef>
              <a:buClr>
                <a:srgbClr val="2583C5"/>
              </a:buClr>
              <a:buFont typeface="Wingdings"/>
              <a:buChar char=""/>
              <a:tabLst>
                <a:tab pos="469900" algn="l"/>
              </a:tabLst>
            </a:pPr>
            <a:r>
              <a:rPr sz="1600" dirty="0"/>
              <a:t>Evaluate</a:t>
            </a:r>
            <a:r>
              <a:rPr sz="1600" spc="-50" dirty="0"/>
              <a:t> </a:t>
            </a:r>
            <a:r>
              <a:rPr sz="1600" dirty="0"/>
              <a:t>a</a:t>
            </a:r>
            <a:r>
              <a:rPr sz="1600" spc="-15" dirty="0"/>
              <a:t> </a:t>
            </a:r>
            <a:r>
              <a:rPr sz="1600" dirty="0"/>
              <a:t>change</a:t>
            </a:r>
            <a:r>
              <a:rPr sz="1600" spc="-30" dirty="0"/>
              <a:t> </a:t>
            </a:r>
            <a:r>
              <a:rPr sz="1600" dirty="0">
                <a:solidFill>
                  <a:srgbClr val="404040"/>
                </a:solidFill>
              </a:rPr>
              <a:t>in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spc="-20" dirty="0">
                <a:solidFill>
                  <a:srgbClr val="404040"/>
                </a:solidFill>
              </a:rPr>
              <a:t>production,</a:t>
            </a:r>
            <a:r>
              <a:rPr sz="1600" spc="-13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processes,</a:t>
            </a:r>
            <a:r>
              <a:rPr sz="1600" spc="-16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installation</a:t>
            </a:r>
            <a:r>
              <a:rPr sz="1600" spc="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or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maintenance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of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engineering</a:t>
            </a:r>
            <a:r>
              <a:rPr sz="1600" spc="-3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controls, </a:t>
            </a:r>
            <a:r>
              <a:rPr sz="1600" dirty="0">
                <a:solidFill>
                  <a:srgbClr val="404040"/>
                </a:solidFill>
              </a:rPr>
              <a:t>installation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or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maintenance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of</a:t>
            </a:r>
            <a:r>
              <a:rPr sz="1600" spc="-10" dirty="0">
                <a:solidFill>
                  <a:srgbClr val="404040"/>
                </a:solidFill>
              </a:rPr>
              <a:t> equipment,</a:t>
            </a:r>
            <a:r>
              <a:rPr sz="1600" spc="-17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administrative</a:t>
            </a:r>
            <a:r>
              <a:rPr sz="1600" spc="5" dirty="0">
                <a:solidFill>
                  <a:srgbClr val="404040"/>
                </a:solidFill>
              </a:rPr>
              <a:t> </a:t>
            </a:r>
            <a:r>
              <a:rPr sz="1600" spc="-20" dirty="0">
                <a:solidFill>
                  <a:srgbClr val="404040"/>
                </a:solidFill>
              </a:rPr>
              <a:t>controls,</a:t>
            </a:r>
            <a:r>
              <a:rPr sz="1600" spc="-1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or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geological</a:t>
            </a:r>
            <a:r>
              <a:rPr sz="1600" spc="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conditions and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determine </a:t>
            </a:r>
            <a:r>
              <a:rPr sz="1600" dirty="0">
                <a:solidFill>
                  <a:srgbClr val="404040"/>
                </a:solidFill>
              </a:rPr>
              <a:t>whether</a:t>
            </a:r>
            <a:r>
              <a:rPr sz="1600" spc="-4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4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change</a:t>
            </a:r>
            <a:r>
              <a:rPr sz="1600" spc="-4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may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reasonably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be</a:t>
            </a:r>
            <a:r>
              <a:rPr sz="1600" spc="-4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expected</a:t>
            </a:r>
            <a:r>
              <a:rPr sz="1600" spc="-5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to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result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in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new</a:t>
            </a:r>
            <a:r>
              <a:rPr sz="1600" spc="-5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or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increased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exposure</a:t>
            </a:r>
            <a:r>
              <a:rPr sz="1600" spc="-4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to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respirable </a:t>
            </a:r>
            <a:r>
              <a:rPr sz="1600" dirty="0">
                <a:solidFill>
                  <a:srgbClr val="404040"/>
                </a:solidFill>
              </a:rPr>
              <a:t>crystalline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silica.</a:t>
            </a:r>
            <a:endParaRPr sz="1600"/>
          </a:p>
          <a:p>
            <a:pPr marL="469265" indent="-227965">
              <a:lnSpc>
                <a:spcPct val="10000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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</a:rPr>
              <a:t>Conduct</a:t>
            </a:r>
            <a:r>
              <a:rPr sz="1600" spc="-5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sampling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if</a:t>
            </a:r>
            <a:r>
              <a:rPr sz="1600" spc="-3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change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may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result</a:t>
            </a:r>
            <a:r>
              <a:rPr sz="1600" spc="-3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in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miners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being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exposed</a:t>
            </a:r>
            <a:r>
              <a:rPr sz="1600" spc="-5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at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or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above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the</a:t>
            </a:r>
            <a:r>
              <a:rPr sz="1600" spc="-155" dirty="0">
                <a:solidFill>
                  <a:srgbClr val="404040"/>
                </a:solidFill>
              </a:rPr>
              <a:t> </a:t>
            </a:r>
            <a:r>
              <a:rPr sz="1600" spc="-25" dirty="0">
                <a:solidFill>
                  <a:srgbClr val="404040"/>
                </a:solidFill>
              </a:rPr>
              <a:t>AL.</a:t>
            </a:r>
            <a:endParaRPr sz="1600"/>
          </a:p>
          <a:p>
            <a:pPr marL="697230" marR="40640" lvl="1" indent="-227965">
              <a:lnSpc>
                <a:spcPct val="10000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Post-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evaluation</a:t>
            </a:r>
            <a:r>
              <a:rPr sz="16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1600" i="1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i="1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conducted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operator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determines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based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on</a:t>
            </a:r>
            <a:r>
              <a:rPr sz="1600" i="1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1600" i="1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evaluation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the 	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change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may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reasonably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expected to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result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new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increased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so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may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exposed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at 	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i="1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above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i="1" spc="-114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AL.</a:t>
            </a:r>
            <a:endParaRPr sz="1600">
              <a:latin typeface="Gill Sans MT"/>
              <a:cs typeface="Gill Sans MT"/>
            </a:endParaRPr>
          </a:p>
          <a:p>
            <a:pPr marL="469900" marR="87630" indent="-229235">
              <a:lnSpc>
                <a:spcPct val="100000"/>
              </a:lnSpc>
              <a:spcBef>
                <a:spcPts val="1010"/>
              </a:spcBef>
              <a:buClr>
                <a:srgbClr val="2583C5"/>
              </a:buClr>
              <a:buFont typeface="Wingdings"/>
              <a:buChar char=""/>
              <a:tabLst>
                <a:tab pos="469900" algn="l"/>
              </a:tabLst>
            </a:pPr>
            <a:r>
              <a:rPr sz="1600" dirty="0">
                <a:solidFill>
                  <a:srgbClr val="404040"/>
                </a:solidFill>
              </a:rPr>
              <a:t>Make</a:t>
            </a:r>
            <a:r>
              <a:rPr sz="1600" spc="-6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a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record</a:t>
            </a:r>
            <a:r>
              <a:rPr sz="1600" spc="-3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of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evaluation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-</a:t>
            </a:r>
            <a:r>
              <a:rPr sz="1600" dirty="0">
                <a:solidFill>
                  <a:srgbClr val="404040"/>
                </a:solidFill>
              </a:rPr>
              <a:t>-</a:t>
            </a:r>
            <a:r>
              <a:rPr sz="1600" spc="-4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evaluated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change,</a:t>
            </a:r>
            <a:r>
              <a:rPr sz="1600" spc="-16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impact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on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respirable</a:t>
            </a:r>
            <a:r>
              <a:rPr sz="1600" spc="-4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crystalline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silica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exposure, </a:t>
            </a:r>
            <a:r>
              <a:rPr sz="1600" dirty="0">
                <a:solidFill>
                  <a:srgbClr val="404040"/>
                </a:solidFill>
              </a:rPr>
              <a:t>and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date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of the</a:t>
            </a:r>
            <a:r>
              <a:rPr sz="1600" spc="-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evaluation.</a:t>
            </a:r>
            <a:endParaRPr sz="1600"/>
          </a:p>
          <a:p>
            <a:pPr marL="469265" indent="-228600">
              <a:lnSpc>
                <a:spcPct val="10000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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</a:rPr>
              <a:t>Post</a:t>
            </a:r>
            <a:r>
              <a:rPr sz="1600" spc="-6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record on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mine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bulletin</a:t>
            </a:r>
            <a:r>
              <a:rPr sz="1600" spc="-10" dirty="0">
                <a:solidFill>
                  <a:srgbClr val="404040"/>
                </a:solidFill>
              </a:rPr>
              <a:t> board,</a:t>
            </a:r>
            <a:r>
              <a:rPr sz="1600" spc="-15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and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if</a:t>
            </a:r>
            <a:r>
              <a:rPr sz="1600" spc="-2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applicable,</a:t>
            </a:r>
            <a:r>
              <a:rPr sz="1600" spc="-16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by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electronic</a:t>
            </a:r>
            <a:r>
              <a:rPr sz="1600" spc="-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means,</a:t>
            </a:r>
            <a:r>
              <a:rPr sz="1600" spc="-16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for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next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31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days.</a:t>
            </a:r>
            <a:endParaRPr sz="1600"/>
          </a:p>
          <a:p>
            <a:pPr marL="469265" indent="-228600">
              <a:lnSpc>
                <a:spcPct val="10000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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</a:rPr>
              <a:t>At</a:t>
            </a:r>
            <a:r>
              <a:rPr sz="1600" spc="-3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least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every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6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months or </a:t>
            </a:r>
            <a:r>
              <a:rPr sz="1600" spc="-10" dirty="0">
                <a:solidFill>
                  <a:srgbClr val="404040"/>
                </a:solidFill>
              </a:rPr>
              <a:t>whenever</a:t>
            </a:r>
            <a:r>
              <a:rPr sz="1600" spc="-3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there is</a:t>
            </a:r>
            <a:r>
              <a:rPr sz="1600" spc="-1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a</a:t>
            </a:r>
            <a:r>
              <a:rPr sz="1600" spc="-20" dirty="0">
                <a:solidFill>
                  <a:srgbClr val="404040"/>
                </a:solidFill>
              </a:rPr>
              <a:t> </a:t>
            </a:r>
            <a:r>
              <a:rPr sz="1600" dirty="0">
                <a:solidFill>
                  <a:srgbClr val="404040"/>
                </a:solidFill>
              </a:rPr>
              <a:t>change in</a:t>
            </a:r>
            <a:r>
              <a:rPr sz="1600" spc="-15" dirty="0">
                <a:solidFill>
                  <a:srgbClr val="404040"/>
                </a:solidFill>
              </a:rPr>
              <a:t> </a:t>
            </a:r>
            <a:r>
              <a:rPr sz="1600" spc="-20" dirty="0">
                <a:solidFill>
                  <a:srgbClr val="404040"/>
                </a:solidFill>
              </a:rPr>
              <a:t>production,</a:t>
            </a:r>
            <a:r>
              <a:rPr sz="1600" spc="-135" dirty="0">
                <a:solidFill>
                  <a:srgbClr val="404040"/>
                </a:solidFill>
              </a:rPr>
              <a:t> </a:t>
            </a:r>
            <a:r>
              <a:rPr sz="1600" spc="-10" dirty="0">
                <a:solidFill>
                  <a:srgbClr val="404040"/>
                </a:solidFill>
              </a:rPr>
              <a:t>processes,</a:t>
            </a:r>
            <a:r>
              <a:rPr sz="1600" spc="-160" dirty="0">
                <a:solidFill>
                  <a:srgbClr val="404040"/>
                </a:solidFill>
              </a:rPr>
              <a:t> </a:t>
            </a:r>
            <a:r>
              <a:rPr sz="1600" spc="-20" dirty="0">
                <a:solidFill>
                  <a:srgbClr val="404040"/>
                </a:solidFill>
              </a:rPr>
              <a:t>etc.</a:t>
            </a:r>
            <a:endParaRPr sz="1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L="801370">
              <a:lnSpc>
                <a:spcPct val="100000"/>
              </a:lnSpc>
              <a:spcBef>
                <a:spcPts val="1405"/>
              </a:spcBef>
              <a:tabLst>
                <a:tab pos="3169285" algn="l"/>
                <a:tab pos="3446779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60.13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5" dirty="0"/>
              <a:t>CORRECTIVE</a:t>
            </a:r>
            <a:r>
              <a:rPr spc="155" dirty="0"/>
              <a:t> </a:t>
            </a:r>
            <a:r>
              <a:rPr spc="145" dirty="0"/>
              <a:t>ACTIONS 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784802" y="1504470"/>
            <a:ext cx="8293734" cy="106680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9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miners’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exposures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above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PEL,</a:t>
            </a:r>
            <a:r>
              <a:rPr sz="2000" spc="-2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must:</a:t>
            </a:r>
            <a:endParaRPr sz="2000">
              <a:latin typeface="Gill Sans MT"/>
              <a:cs typeface="Gill Sans MT"/>
            </a:endParaRPr>
          </a:p>
          <a:p>
            <a:pPr marL="697865" marR="5080" lvl="1" indent="-228600">
              <a:lnSpc>
                <a:spcPts val="1939"/>
              </a:lnSpc>
              <a:spcBef>
                <a:spcPts val="1050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Make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NIOSH-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approved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respirators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available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affected</a:t>
            </a:r>
            <a:r>
              <a:rPr sz="1800" spc="-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before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start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of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next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shift;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42002" y="2644571"/>
            <a:ext cx="80048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2583C5"/>
              </a:buClr>
              <a:buFont typeface="Wingdings"/>
              <a:buChar char=""/>
              <a:tabLst>
                <a:tab pos="2413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Ensure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affected</a:t>
            </a:r>
            <a:r>
              <a:rPr sz="18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wear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respirators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properly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full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shift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during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42002" y="2792476"/>
            <a:ext cx="7341870" cy="101917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880"/>
              </a:spcBef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period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overexposure</a:t>
            </a:r>
            <a:r>
              <a:rPr sz="18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until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exposures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below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PEL;</a:t>
            </a:r>
            <a:endParaRPr sz="1800">
              <a:latin typeface="Gill Sans MT"/>
              <a:cs typeface="Gill Sans MT"/>
            </a:endParaRPr>
          </a:p>
          <a:p>
            <a:pPr marL="241300" marR="5080" indent="-228600">
              <a:lnSpc>
                <a:spcPts val="1939"/>
              </a:lnSpc>
              <a:spcBef>
                <a:spcPts val="1025"/>
              </a:spcBef>
              <a:buClr>
                <a:srgbClr val="2583C5"/>
              </a:buClr>
              <a:buFont typeface="Wingdings"/>
              <a:buChar char=""/>
              <a:tabLst>
                <a:tab pos="2413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Immediately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take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corrective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lower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concentration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respirable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silica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below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PEL.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4802" y="4255515"/>
            <a:ext cx="8561705" cy="880110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0665" marR="5080" indent="-228600">
              <a:lnSpc>
                <a:spcPts val="2160"/>
              </a:lnSpc>
              <a:spcBef>
                <a:spcPts val="37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Once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corrective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have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been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taken,</a:t>
            </a:r>
            <a:r>
              <a:rPr sz="2000" spc="-229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conduct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sampling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implement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additional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new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corrective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until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subsequent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sampling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result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indicates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exposures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below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PEL.</a:t>
            </a:r>
            <a:endParaRPr sz="20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L="459740">
              <a:lnSpc>
                <a:spcPct val="100000"/>
              </a:lnSpc>
              <a:spcBef>
                <a:spcPts val="1405"/>
              </a:spcBef>
              <a:tabLst>
                <a:tab pos="2828290" algn="l"/>
                <a:tab pos="3105150" algn="l"/>
                <a:tab pos="523303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60.14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10" dirty="0"/>
              <a:t>RESPIRATORY</a:t>
            </a:r>
            <a:r>
              <a:rPr dirty="0"/>
              <a:t>	</a:t>
            </a:r>
            <a:r>
              <a:rPr spc="135" dirty="0"/>
              <a:t>PROTECTION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05939" y="1532467"/>
            <a:ext cx="8482965" cy="38309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82880" indent="-229235">
              <a:lnSpc>
                <a:spcPct val="100000"/>
              </a:lnSpc>
              <a:spcBef>
                <a:spcPts val="95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6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MNM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mines,</a:t>
            </a:r>
            <a:r>
              <a:rPr sz="1600" spc="-1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use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protection as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temporary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measure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miners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concentrations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silica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above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PEL</a:t>
            </a:r>
            <a:r>
              <a:rPr sz="16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while:</a:t>
            </a:r>
            <a:endParaRPr sz="1600">
              <a:latin typeface="Gill Sans MT"/>
              <a:cs typeface="Gill Sans MT"/>
            </a:endParaRPr>
          </a:p>
          <a:p>
            <a:pPr marL="469265" lvl="1" indent="-227965">
              <a:lnSpc>
                <a:spcPct val="100000"/>
              </a:lnSpc>
              <a:spcBef>
                <a:spcPts val="1010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Engineering</a:t>
            </a:r>
            <a:r>
              <a:rPr sz="1600" spc="-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control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measures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being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developed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implemented;</a:t>
            </a:r>
            <a:r>
              <a:rPr sz="1600" spc="-1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endParaRPr sz="1600">
              <a:latin typeface="Gill Sans MT"/>
              <a:cs typeface="Gill Sans MT"/>
            </a:endParaRPr>
          </a:p>
          <a:p>
            <a:pPr marL="468630" marR="436880" lvl="1" indent="-227965">
              <a:lnSpc>
                <a:spcPct val="10000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It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necessary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nature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involved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(for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example,</a:t>
            </a:r>
            <a:r>
              <a:rPr sz="1600" spc="-1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occasional</a:t>
            </a:r>
            <a:r>
              <a:rPr sz="1600" spc="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entry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into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hazardous 	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atmospheres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perform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maintenance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investigation).</a:t>
            </a:r>
            <a:endParaRPr sz="16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buClr>
                <a:srgbClr val="2583C5"/>
              </a:buClr>
              <a:buFont typeface="Wingdings"/>
              <a:buChar char=""/>
            </a:pPr>
            <a:endParaRPr sz="16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210"/>
              </a:spcBef>
              <a:buClr>
                <a:srgbClr val="2583C5"/>
              </a:buClr>
              <a:buFont typeface="Wingdings"/>
              <a:buChar char=""/>
            </a:pPr>
            <a:endParaRPr sz="1600">
              <a:latin typeface="Gill Sans MT"/>
              <a:cs typeface="Gill Sans MT"/>
            </a:endParaRPr>
          </a:p>
          <a:p>
            <a:pPr marL="299085" marR="5080" indent="-287020">
              <a:lnSpc>
                <a:spcPct val="100000"/>
              </a:lnSpc>
              <a:spcBef>
                <a:spcPts val="5"/>
              </a:spcBef>
              <a:buClr>
                <a:srgbClr val="2583C5"/>
              </a:buClr>
              <a:buFont typeface="Wingdings"/>
              <a:buChar char=""/>
              <a:tabLst>
                <a:tab pos="29908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Upon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written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determination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16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physician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other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licensed</a:t>
            </a:r>
            <a:r>
              <a:rPr sz="16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health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care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professional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(PLHCP)</a:t>
            </a:r>
            <a:r>
              <a:rPr sz="16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that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affected</a:t>
            </a:r>
            <a:r>
              <a:rPr sz="1600" spc="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unable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 wear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respirator,</a:t>
            </a:r>
            <a:r>
              <a:rPr sz="1600" spc="-1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temporarily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transferred:</a:t>
            </a:r>
            <a:r>
              <a:rPr sz="1600" spc="-1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either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separate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area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mine;</a:t>
            </a:r>
            <a:r>
              <a:rPr sz="1600" spc="254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 an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occupation</a:t>
            </a:r>
            <a:r>
              <a:rPr sz="1600" spc="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same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where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protection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not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required.</a:t>
            </a:r>
            <a:endParaRPr sz="1600">
              <a:latin typeface="Gill Sans MT"/>
              <a:cs typeface="Gill Sans MT"/>
            </a:endParaRPr>
          </a:p>
          <a:p>
            <a:pPr marL="469900" marR="81280" lvl="1" indent="-228600">
              <a:lnSpc>
                <a:spcPct val="100000"/>
              </a:lnSpc>
              <a:spcBef>
                <a:spcPts val="995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affected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continue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receive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compensation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less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than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regular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rate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pay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prior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transfer;</a:t>
            </a:r>
            <a:r>
              <a:rPr sz="1600" spc="-1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may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transferred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back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 the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miner's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initial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area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occupation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16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temporary use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spc="4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respirators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longer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required.</a:t>
            </a:r>
            <a:endParaRPr sz="16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670560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3101975" marR="481330" indent="-2642870">
              <a:lnSpc>
                <a:spcPts val="2480"/>
              </a:lnSpc>
              <a:spcBef>
                <a:spcPts val="100"/>
              </a:spcBef>
              <a:tabLst>
                <a:tab pos="2828290" algn="l"/>
                <a:tab pos="3105150" algn="l"/>
                <a:tab pos="523303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60.14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	</a:t>
            </a:r>
            <a:r>
              <a:rPr spc="110" dirty="0"/>
              <a:t>RESPIRATORY</a:t>
            </a:r>
            <a:r>
              <a:rPr dirty="0"/>
              <a:t>	</a:t>
            </a:r>
            <a:r>
              <a:rPr spc="135" dirty="0"/>
              <a:t>PROTECTION </a:t>
            </a:r>
            <a:r>
              <a:rPr spc="160" dirty="0"/>
              <a:t>(CONT'D)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0975" y="1310765"/>
            <a:ext cx="8648700" cy="415036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Protection</a:t>
            </a:r>
            <a:r>
              <a:rPr sz="1600" spc="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Requirements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600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All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Mines</a:t>
            </a:r>
            <a:endParaRPr sz="1600">
              <a:latin typeface="Gill Sans MT"/>
              <a:cs typeface="Gill Sans MT"/>
            </a:endParaRPr>
          </a:p>
          <a:p>
            <a:pPr marL="241300" marR="555625" indent="-229235">
              <a:lnSpc>
                <a:spcPts val="1730"/>
              </a:lnSpc>
              <a:spcBef>
                <a:spcPts val="1030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Affected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provided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NIOSH-approved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atmosphere-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supplying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or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NIOSH-approved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air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purifying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respirator.</a:t>
            </a:r>
            <a:endParaRPr sz="1600">
              <a:latin typeface="Gill Sans MT"/>
              <a:cs typeface="Gill Sans MT"/>
            </a:endParaRPr>
          </a:p>
          <a:p>
            <a:pPr marL="527685" marR="5080" lvl="1" indent="-287020">
              <a:lnSpc>
                <a:spcPts val="1510"/>
              </a:lnSpc>
              <a:spcBef>
                <a:spcPts val="1000"/>
              </a:spcBef>
              <a:buClr>
                <a:srgbClr val="2583C5"/>
              </a:buClr>
              <a:buFont typeface="Wingdings"/>
              <a:buChar char=""/>
              <a:tabLst>
                <a:tab pos="527685" algn="l"/>
              </a:tabLst>
            </a:pP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Particulate</a:t>
            </a:r>
            <a:r>
              <a:rPr sz="14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protection</a:t>
            </a:r>
            <a:r>
              <a:rPr sz="14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classified</a:t>
            </a:r>
            <a:r>
              <a:rPr sz="14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14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100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series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High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Efficiency</a:t>
            </a:r>
            <a:r>
              <a:rPr sz="14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(HE)</a:t>
            </a:r>
            <a:r>
              <a:rPr sz="14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[Examples:</a:t>
            </a:r>
            <a:r>
              <a:rPr sz="1400" spc="-1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half</a:t>
            </a:r>
            <a:r>
              <a:rPr sz="14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mask</a:t>
            </a:r>
            <a:r>
              <a:rPr sz="14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elastomeric</a:t>
            </a:r>
            <a:r>
              <a:rPr sz="14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respirator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14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N-,</a:t>
            </a:r>
            <a:r>
              <a:rPr sz="1400" spc="-1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R-,</a:t>
            </a:r>
            <a:r>
              <a:rPr sz="1400" spc="-1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P-100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series</a:t>
            </a:r>
            <a:r>
              <a:rPr sz="14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filtration</a:t>
            </a:r>
            <a:r>
              <a:rPr sz="14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4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powered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air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purifying</a:t>
            </a:r>
            <a:r>
              <a:rPr sz="14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respirators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14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HE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 filter.</a:t>
            </a:r>
            <a:endParaRPr sz="1400">
              <a:latin typeface="Gill Sans MT"/>
              <a:cs typeface="Gill Sans MT"/>
            </a:endParaRPr>
          </a:p>
          <a:p>
            <a:pPr marL="241300" marR="5715" indent="-229235">
              <a:lnSpc>
                <a:spcPts val="173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1600" spc="-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approved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respirators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used,</a:t>
            </a:r>
            <a:r>
              <a:rPr sz="1600" spc="-1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16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have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written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protection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program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6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meets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following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requirements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6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accordance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with</a:t>
            </a:r>
            <a:r>
              <a:rPr sz="1600" spc="-1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ASTM</a:t>
            </a:r>
            <a:r>
              <a:rPr sz="16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F3387-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19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Standard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Practice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Protection:</a:t>
            </a:r>
            <a:endParaRPr sz="1600">
              <a:latin typeface="Gill Sans MT"/>
              <a:cs typeface="Gill Sans MT"/>
            </a:endParaRPr>
          </a:p>
          <a:p>
            <a:pPr marL="697865" lvl="1" indent="-227965">
              <a:lnSpc>
                <a:spcPct val="100000"/>
              </a:lnSpc>
              <a:spcBef>
                <a:spcPts val="815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Written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standard</a:t>
            </a:r>
            <a:r>
              <a:rPr sz="14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operating</a:t>
            </a:r>
            <a:r>
              <a:rPr sz="14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procedures;</a:t>
            </a:r>
            <a:endParaRPr sz="1400">
              <a:latin typeface="Gill Sans MT"/>
              <a:cs typeface="Gill Sans MT"/>
            </a:endParaRPr>
          </a:p>
          <a:p>
            <a:pPr marL="697865" lvl="1" indent="-227965">
              <a:lnSpc>
                <a:spcPct val="100000"/>
              </a:lnSpc>
              <a:spcBef>
                <a:spcPts val="830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4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evaluation;</a:t>
            </a:r>
            <a:endParaRPr sz="1400">
              <a:latin typeface="Gill Sans MT"/>
              <a:cs typeface="Gill Sans MT"/>
            </a:endParaRPr>
          </a:p>
          <a:p>
            <a:pPr marL="697865" lvl="1" indent="-227965">
              <a:lnSpc>
                <a:spcPct val="100000"/>
              </a:lnSpc>
              <a:spcBef>
                <a:spcPts val="825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Respirator</a:t>
            </a:r>
            <a:r>
              <a:rPr sz="14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selection;</a:t>
            </a:r>
            <a:endParaRPr sz="1400">
              <a:latin typeface="Gill Sans MT"/>
              <a:cs typeface="Gill Sans MT"/>
            </a:endParaRPr>
          </a:p>
          <a:p>
            <a:pPr marL="697865" lvl="1" indent="-227965">
              <a:lnSpc>
                <a:spcPct val="100000"/>
              </a:lnSpc>
              <a:spcBef>
                <a:spcPts val="840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Training;</a:t>
            </a:r>
            <a:endParaRPr sz="1400">
              <a:latin typeface="Gill Sans MT"/>
              <a:cs typeface="Gill Sans MT"/>
            </a:endParaRPr>
          </a:p>
          <a:p>
            <a:pPr marL="697865" lvl="1" indent="-227965">
              <a:lnSpc>
                <a:spcPct val="100000"/>
              </a:lnSpc>
              <a:spcBef>
                <a:spcPts val="830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Fit</a:t>
            </a:r>
            <a:r>
              <a:rPr sz="14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testing;</a:t>
            </a:r>
            <a:endParaRPr sz="1400">
              <a:latin typeface="Gill Sans MT"/>
              <a:cs typeface="Gill Sans MT"/>
            </a:endParaRPr>
          </a:p>
          <a:p>
            <a:pPr marL="697865" lvl="1" indent="-227965">
              <a:lnSpc>
                <a:spcPct val="100000"/>
              </a:lnSpc>
              <a:spcBef>
                <a:spcPts val="825"/>
              </a:spcBef>
              <a:buClr>
                <a:srgbClr val="2583C5"/>
              </a:buClr>
              <a:buFont typeface="Wingdings"/>
              <a:buChar char=""/>
              <a:tabLst>
                <a:tab pos="697865" algn="l"/>
              </a:tabLst>
            </a:pP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Maintenance,</a:t>
            </a:r>
            <a:r>
              <a:rPr sz="1400" spc="-1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inspection,</a:t>
            </a:r>
            <a:r>
              <a:rPr sz="1400" spc="-1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400" spc="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Gill Sans MT"/>
                <a:cs typeface="Gill Sans MT"/>
              </a:rPr>
              <a:t>storage</a:t>
            </a:r>
            <a:endParaRPr sz="1400">
              <a:latin typeface="Gill Sans MT"/>
              <a:cs typeface="Gill Sans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L="659130">
              <a:lnSpc>
                <a:spcPct val="100000"/>
              </a:lnSpc>
              <a:spcBef>
                <a:spcPts val="1405"/>
              </a:spcBef>
              <a:tabLst>
                <a:tab pos="3027680" algn="l"/>
                <a:tab pos="3304540" algn="l"/>
                <a:tab pos="480885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60.15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65" dirty="0"/>
              <a:t>MEDICAL</a:t>
            </a:r>
            <a:r>
              <a:rPr dirty="0"/>
              <a:t>	</a:t>
            </a:r>
            <a:r>
              <a:rPr spc="150" dirty="0"/>
              <a:t>SURVEILLANCE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1403" y="1694803"/>
            <a:ext cx="8225790" cy="3242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MNM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Surveillance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Program</a:t>
            </a:r>
            <a:endParaRPr sz="2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1235"/>
              </a:spcBef>
            </a:pPr>
            <a:endParaRPr sz="2000">
              <a:latin typeface="Gill Sans MT"/>
              <a:cs typeface="Gill Sans MT"/>
            </a:endParaRPr>
          </a:p>
          <a:p>
            <a:pPr marL="468630" indent="-227965">
              <a:lnSpc>
                <a:spcPct val="100000"/>
              </a:lnSpc>
              <a:spcBef>
                <a:spcPts val="5"/>
              </a:spcBef>
              <a:buClr>
                <a:srgbClr val="2583C5"/>
              </a:buClr>
              <a:buFont typeface="Wingdings"/>
              <a:buChar char=""/>
              <a:tabLst>
                <a:tab pos="46863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provide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exams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cost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miners.</a:t>
            </a:r>
            <a:endParaRPr sz="1800">
              <a:latin typeface="Gill Sans MT"/>
              <a:cs typeface="Gill Sans MT"/>
            </a:endParaRPr>
          </a:p>
          <a:p>
            <a:pPr marL="469900" marR="5080" indent="-228600">
              <a:lnSpc>
                <a:spcPts val="1939"/>
              </a:lnSpc>
              <a:spcBef>
                <a:spcPts val="630"/>
              </a:spcBef>
              <a:buClr>
                <a:srgbClr val="2583C5"/>
              </a:buClr>
              <a:buFont typeface="Wingdings"/>
              <a:buChar char=""/>
              <a:tabLst>
                <a:tab pos="4699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exams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physician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other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licensed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health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care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professional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(PLHCP)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or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specialist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include:</a:t>
            </a:r>
            <a:endParaRPr sz="1800">
              <a:latin typeface="Gill Sans MT"/>
              <a:cs typeface="Gill Sans MT"/>
            </a:endParaRPr>
          </a:p>
          <a:p>
            <a:pPr marL="698500" lvl="1" indent="-228600">
              <a:lnSpc>
                <a:spcPct val="100000"/>
              </a:lnSpc>
              <a:spcBef>
                <a:spcPts val="360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history</a:t>
            </a:r>
            <a:endParaRPr sz="1800">
              <a:latin typeface="Gill Sans MT"/>
              <a:cs typeface="Gill Sans MT"/>
            </a:endParaRPr>
          </a:p>
          <a:p>
            <a:pPr marL="698500" lvl="1" indent="-228600">
              <a:lnSpc>
                <a:spcPct val="100000"/>
              </a:lnSpc>
              <a:spcBef>
                <a:spcPts val="380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Physical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exam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special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emphasis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on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system</a:t>
            </a:r>
            <a:endParaRPr sz="1800">
              <a:latin typeface="Gill Sans MT"/>
              <a:cs typeface="Gill Sans MT"/>
            </a:endParaRPr>
          </a:p>
          <a:p>
            <a:pPr marL="698500" lvl="1" indent="-228600">
              <a:lnSpc>
                <a:spcPct val="100000"/>
              </a:lnSpc>
              <a:spcBef>
                <a:spcPts val="385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Chest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X-Ray</a:t>
            </a:r>
            <a:endParaRPr sz="1800">
              <a:latin typeface="Gill Sans MT"/>
              <a:cs typeface="Gill Sans MT"/>
            </a:endParaRPr>
          </a:p>
          <a:p>
            <a:pPr marL="698500" lvl="1" indent="-228600">
              <a:lnSpc>
                <a:spcPct val="100000"/>
              </a:lnSpc>
              <a:spcBef>
                <a:spcPts val="385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Occupational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history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symptom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assessment</a:t>
            </a:r>
            <a:endParaRPr sz="1800">
              <a:latin typeface="Gill Sans MT"/>
              <a:cs typeface="Gill Sans MT"/>
            </a:endParaRPr>
          </a:p>
          <a:p>
            <a:pPr marL="698500" lvl="1" indent="-228600">
              <a:lnSpc>
                <a:spcPct val="100000"/>
              </a:lnSpc>
              <a:spcBef>
                <a:spcPts val="384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Pulmonary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function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test</a:t>
            </a:r>
            <a:endParaRPr sz="18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1898" y="468630"/>
            <a:ext cx="7729855" cy="78041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algn="ctr">
              <a:lnSpc>
                <a:spcPts val="2620"/>
              </a:lnSpc>
              <a:spcBef>
                <a:spcPts val="210"/>
              </a:spcBef>
              <a:tabLst>
                <a:tab pos="449580" algn="l"/>
                <a:tab pos="1150620" algn="l"/>
                <a:tab pos="2005330" algn="l"/>
              </a:tabLst>
            </a:pPr>
            <a:r>
              <a:rPr sz="2300" spc="75" dirty="0">
                <a:solidFill>
                  <a:srgbClr val="252525"/>
                </a:solidFill>
                <a:latin typeface="Gill Sans MT"/>
                <a:cs typeface="Gill Sans MT"/>
              </a:rPr>
              <a:t>30</a:t>
            </a:r>
            <a:r>
              <a:rPr sz="2300" dirty="0">
                <a:solidFill>
                  <a:srgbClr val="252525"/>
                </a:solidFill>
                <a:latin typeface="Gill Sans MT"/>
                <a:cs typeface="Gill Sans MT"/>
              </a:rPr>
              <a:t>	</a:t>
            </a:r>
            <a:r>
              <a:rPr sz="2300" spc="105" dirty="0">
                <a:solidFill>
                  <a:srgbClr val="252525"/>
                </a:solidFill>
                <a:latin typeface="Gill Sans MT"/>
                <a:cs typeface="Gill Sans MT"/>
              </a:rPr>
              <a:t>CFR</a:t>
            </a:r>
            <a:r>
              <a:rPr sz="2300" dirty="0">
                <a:solidFill>
                  <a:srgbClr val="252525"/>
                </a:solidFill>
                <a:latin typeface="Gill Sans MT"/>
                <a:cs typeface="Gill Sans MT"/>
              </a:rPr>
              <a:t>	</a:t>
            </a:r>
            <a:r>
              <a:rPr sz="2300" spc="-20" dirty="0">
                <a:solidFill>
                  <a:srgbClr val="252525"/>
                </a:solidFill>
                <a:latin typeface="Gill Sans MT"/>
                <a:cs typeface="Gill Sans MT"/>
              </a:rPr>
              <a:t>PART</a:t>
            </a:r>
            <a:r>
              <a:rPr sz="2300" dirty="0">
                <a:solidFill>
                  <a:srgbClr val="252525"/>
                </a:solidFill>
                <a:latin typeface="Gill Sans MT"/>
                <a:cs typeface="Gill Sans MT"/>
              </a:rPr>
              <a:t>	</a:t>
            </a:r>
            <a:r>
              <a:rPr sz="2300" spc="75" dirty="0">
                <a:solidFill>
                  <a:srgbClr val="252525"/>
                </a:solidFill>
                <a:latin typeface="Gill Sans MT"/>
                <a:cs typeface="Gill Sans MT"/>
              </a:rPr>
              <a:t>60 </a:t>
            </a:r>
            <a:endParaRPr sz="2300">
              <a:latin typeface="Gill Sans MT"/>
              <a:cs typeface="Gill Sans MT"/>
            </a:endParaRPr>
          </a:p>
          <a:p>
            <a:pPr marR="17780" algn="ctr">
              <a:lnSpc>
                <a:spcPts val="2620"/>
              </a:lnSpc>
            </a:pPr>
            <a:r>
              <a:rPr sz="2300" spc="175" dirty="0">
                <a:solidFill>
                  <a:srgbClr val="252525"/>
                </a:solidFill>
                <a:latin typeface="Gill Sans MT"/>
                <a:cs typeface="Gill Sans MT"/>
              </a:rPr>
              <a:t>RESPIRABLE</a:t>
            </a:r>
            <a:r>
              <a:rPr sz="2300" spc="3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300" spc="130" dirty="0">
                <a:solidFill>
                  <a:srgbClr val="252525"/>
                </a:solidFill>
                <a:latin typeface="Gill Sans MT"/>
                <a:cs typeface="Gill Sans MT"/>
              </a:rPr>
              <a:t>CRYSTALLINE</a:t>
            </a:r>
            <a:r>
              <a:rPr sz="2300" spc="38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300" spc="160" dirty="0">
                <a:solidFill>
                  <a:srgbClr val="252525"/>
                </a:solidFill>
                <a:latin typeface="Gill Sans MT"/>
                <a:cs typeface="Gill Sans MT"/>
              </a:rPr>
              <a:t>SILICA</a:t>
            </a:r>
            <a:endParaRPr sz="2300">
              <a:latin typeface="Gill Sans MT"/>
              <a:cs typeface="Gill Sans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3784" y="1438868"/>
            <a:ext cx="8355330" cy="3896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935" marR="5080" indent="-228600">
              <a:lnSpc>
                <a:spcPct val="107000"/>
              </a:lnSpc>
              <a:spcBef>
                <a:spcPts val="95"/>
              </a:spcBef>
              <a:buClr>
                <a:srgbClr val="2583C5"/>
              </a:buClr>
              <a:buFont typeface="Wingdings"/>
              <a:buChar char=""/>
              <a:tabLst>
                <a:tab pos="241935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Establishes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</a:t>
            </a:r>
            <a:r>
              <a:rPr sz="20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uniform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permissible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exposure</a:t>
            </a:r>
            <a:r>
              <a:rPr sz="2000" spc="-6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limit</a:t>
            </a:r>
            <a:r>
              <a:rPr sz="2000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(PEL)</a:t>
            </a:r>
            <a:r>
              <a:rPr sz="20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20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action</a:t>
            </a:r>
            <a:r>
              <a:rPr sz="2000" spc="-6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level</a:t>
            </a:r>
            <a:r>
              <a:rPr sz="2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(AL)</a:t>
            </a:r>
            <a:r>
              <a:rPr sz="20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25" dirty="0">
                <a:solidFill>
                  <a:srgbClr val="252525"/>
                </a:solidFill>
                <a:latin typeface="Gill Sans MT"/>
                <a:cs typeface="Gill Sans MT"/>
              </a:rPr>
              <a:t>for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all</a:t>
            </a:r>
            <a:r>
              <a:rPr sz="20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mines.</a:t>
            </a:r>
            <a:endParaRPr sz="2000">
              <a:latin typeface="Gill Sans MT"/>
              <a:cs typeface="Gill Sans MT"/>
            </a:endParaRPr>
          </a:p>
          <a:p>
            <a:pPr marL="241300" indent="-227965">
              <a:lnSpc>
                <a:spcPct val="100000"/>
              </a:lnSpc>
              <a:spcBef>
                <a:spcPts val="965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Specifies</a:t>
            </a:r>
            <a:r>
              <a:rPr sz="2000" spc="-6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methods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of</a:t>
            </a:r>
            <a:r>
              <a:rPr sz="20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controlling</a:t>
            </a:r>
            <a:r>
              <a:rPr sz="2000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respirable</a:t>
            </a:r>
            <a:r>
              <a:rPr sz="2000" spc="-7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crystalline</a:t>
            </a:r>
            <a:r>
              <a:rPr sz="2000" spc="-7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silica.</a:t>
            </a:r>
            <a:endParaRPr sz="2000">
              <a:latin typeface="Gill Sans MT"/>
              <a:cs typeface="Gill Sans MT"/>
            </a:endParaRPr>
          </a:p>
          <a:p>
            <a:pPr marL="241300" indent="-227965">
              <a:lnSpc>
                <a:spcPct val="100000"/>
              </a:lnSpc>
              <a:spcBef>
                <a:spcPts val="969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Requires</a:t>
            </a:r>
            <a:r>
              <a:rPr sz="2000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exposure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monitoring</a:t>
            </a:r>
            <a:r>
              <a:rPr sz="2000" spc="-8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2000" spc="-6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respirable</a:t>
            </a:r>
            <a:r>
              <a:rPr sz="2000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crystalline</a:t>
            </a:r>
            <a:r>
              <a:rPr sz="2000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silica.</a:t>
            </a:r>
            <a:endParaRPr sz="2000">
              <a:latin typeface="Gill Sans MT"/>
              <a:cs typeface="Gill Sans MT"/>
            </a:endParaRPr>
          </a:p>
          <a:p>
            <a:pPr marL="700405" lvl="1" indent="-342900">
              <a:lnSpc>
                <a:spcPct val="100000"/>
              </a:lnSpc>
              <a:spcBef>
                <a:spcPts val="975"/>
              </a:spcBef>
              <a:buClr>
                <a:srgbClr val="2583C5"/>
              </a:buClr>
              <a:buFont typeface="Wingdings"/>
              <a:buChar char=""/>
              <a:tabLst>
                <a:tab pos="700405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Requires</a:t>
            </a:r>
            <a:r>
              <a:rPr sz="2000" spc="-6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2000" spc="-7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20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periodic</a:t>
            </a:r>
            <a:r>
              <a:rPr sz="2000" spc="-7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evaluations.</a:t>
            </a:r>
            <a:endParaRPr sz="2000">
              <a:latin typeface="Gill Sans MT"/>
              <a:cs typeface="Gill Sans MT"/>
            </a:endParaRPr>
          </a:p>
          <a:p>
            <a:pPr marL="700405" marR="791845" lvl="1" indent="-342900">
              <a:lnSpc>
                <a:spcPct val="107000"/>
              </a:lnSpc>
              <a:spcBef>
                <a:spcPts val="790"/>
              </a:spcBef>
              <a:buClr>
                <a:srgbClr val="2583C5"/>
              </a:buClr>
              <a:buFont typeface="Wingdings"/>
              <a:buChar char=""/>
              <a:tabLst>
                <a:tab pos="700405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Requires</a:t>
            </a:r>
            <a:r>
              <a:rPr sz="2000" spc="-6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immediate</a:t>
            </a:r>
            <a:r>
              <a:rPr sz="2000" spc="-6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reporting</a:t>
            </a:r>
            <a:r>
              <a:rPr sz="2000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2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corrective</a:t>
            </a:r>
            <a:r>
              <a:rPr sz="2000" spc="-6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actions</a:t>
            </a:r>
            <a:r>
              <a:rPr sz="2000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in</a:t>
            </a:r>
            <a:r>
              <a:rPr sz="20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2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case</a:t>
            </a:r>
            <a:r>
              <a:rPr sz="2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25" dirty="0">
                <a:solidFill>
                  <a:srgbClr val="252525"/>
                </a:solidFill>
                <a:latin typeface="Gill Sans MT"/>
                <a:cs typeface="Gill Sans MT"/>
              </a:rPr>
              <a:t>of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overexposure</a:t>
            </a:r>
            <a:r>
              <a:rPr sz="2000" spc="-7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results.</a:t>
            </a:r>
            <a:endParaRPr sz="2000">
              <a:latin typeface="Gill Sans MT"/>
              <a:cs typeface="Gill Sans MT"/>
            </a:endParaRPr>
          </a:p>
          <a:p>
            <a:pPr marL="241300" marR="316865" indent="-228600">
              <a:lnSpc>
                <a:spcPct val="107000"/>
              </a:lnSpc>
              <a:spcBef>
                <a:spcPts val="805"/>
              </a:spcBef>
              <a:buClr>
                <a:srgbClr val="2583C5"/>
              </a:buClr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Updates</a:t>
            </a:r>
            <a:r>
              <a:rPr sz="2000" spc="-6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2000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respiratory</a:t>
            </a:r>
            <a:r>
              <a:rPr sz="2000" spc="-9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protection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standards</a:t>
            </a:r>
            <a:r>
              <a:rPr sz="20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by</a:t>
            </a:r>
            <a:r>
              <a:rPr sz="2000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incorporating</a:t>
            </a:r>
            <a:r>
              <a:rPr sz="2000" spc="-9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by</a:t>
            </a:r>
            <a:r>
              <a:rPr sz="2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reference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ASTM</a:t>
            </a:r>
            <a:r>
              <a:rPr sz="20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F3387-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19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252525"/>
                </a:solidFill>
                <a:latin typeface="Gill Sans MT"/>
                <a:cs typeface="Gill Sans MT"/>
              </a:rPr>
              <a:t>Standard</a:t>
            </a:r>
            <a:r>
              <a:rPr sz="20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252525"/>
                </a:solidFill>
                <a:latin typeface="Gill Sans MT"/>
                <a:cs typeface="Gill Sans MT"/>
              </a:rPr>
              <a:t>Practice</a:t>
            </a:r>
            <a:r>
              <a:rPr sz="20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20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252525"/>
                </a:solidFill>
                <a:latin typeface="Gill Sans MT"/>
                <a:cs typeface="Gill Sans MT"/>
              </a:rPr>
              <a:t>Respiratory</a:t>
            </a:r>
            <a:r>
              <a:rPr sz="2000" i="1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252525"/>
                </a:solidFill>
                <a:latin typeface="Gill Sans MT"/>
                <a:cs typeface="Gill Sans MT"/>
              </a:rPr>
              <a:t>Protection.</a:t>
            </a:r>
            <a:endParaRPr sz="20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97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Requires</a:t>
            </a:r>
            <a:r>
              <a:rPr sz="2000" spc="-6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medical</a:t>
            </a:r>
            <a:r>
              <a:rPr sz="2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surveillance</a:t>
            </a:r>
            <a:r>
              <a:rPr sz="2000" spc="-7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at</a:t>
            </a:r>
            <a:r>
              <a:rPr sz="20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252525"/>
                </a:solidFill>
                <a:latin typeface="Gill Sans MT"/>
                <a:cs typeface="Gill Sans MT"/>
              </a:rPr>
              <a:t>MNM</a:t>
            </a:r>
            <a:r>
              <a:rPr sz="20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252525"/>
                </a:solidFill>
                <a:latin typeface="Gill Sans MT"/>
                <a:cs typeface="Gill Sans MT"/>
              </a:rPr>
              <a:t>mines</a:t>
            </a:r>
            <a:r>
              <a:rPr sz="1800" spc="-10" dirty="0">
                <a:solidFill>
                  <a:srgbClr val="252525"/>
                </a:solidFill>
                <a:latin typeface="Gill Sans MT"/>
                <a:cs typeface="Gill Sans MT"/>
              </a:rPr>
              <a:t>.</a:t>
            </a:r>
            <a:endParaRPr sz="1800">
              <a:latin typeface="Gill Sans MT"/>
              <a:cs typeface="Gill Sans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3160395" marR="917575" indent="-2263775">
              <a:lnSpc>
                <a:spcPts val="2270"/>
              </a:lnSpc>
              <a:spcBef>
                <a:spcPts val="695"/>
              </a:spcBef>
            </a:pPr>
            <a:r>
              <a:rPr sz="2100" spc="165" dirty="0"/>
              <a:t>SECTION</a:t>
            </a:r>
            <a:r>
              <a:rPr sz="2100" spc="375" dirty="0"/>
              <a:t> </a:t>
            </a:r>
            <a:r>
              <a:rPr sz="2100" spc="125" dirty="0"/>
              <a:t>60.</a:t>
            </a:r>
            <a:r>
              <a:rPr sz="2100" spc="-385" dirty="0"/>
              <a:t> </a:t>
            </a:r>
            <a:r>
              <a:rPr sz="2100" spc="105" dirty="0"/>
              <a:t>15</a:t>
            </a:r>
            <a:r>
              <a:rPr sz="2100" spc="390" dirty="0"/>
              <a:t> </a:t>
            </a:r>
            <a:r>
              <a:rPr sz="2100" dirty="0"/>
              <a:t>–</a:t>
            </a:r>
            <a:r>
              <a:rPr sz="2100" spc="405" dirty="0"/>
              <a:t> </a:t>
            </a:r>
            <a:r>
              <a:rPr sz="2100" spc="180" dirty="0"/>
              <a:t>MEDICAL</a:t>
            </a:r>
            <a:r>
              <a:rPr sz="2100" spc="370" dirty="0"/>
              <a:t> </a:t>
            </a:r>
            <a:r>
              <a:rPr sz="2100" spc="155" dirty="0"/>
              <a:t>SURVEILLANCE </a:t>
            </a:r>
            <a:r>
              <a:rPr sz="2100" dirty="0"/>
              <a:t>(</a:t>
            </a:r>
            <a:r>
              <a:rPr sz="2100" spc="-375" dirty="0"/>
              <a:t> </a:t>
            </a:r>
            <a:r>
              <a:rPr sz="2100" spc="160" dirty="0"/>
              <a:t>CONT'D)</a:t>
            </a:r>
            <a:endParaRPr sz="2100"/>
          </a:p>
        </p:txBody>
      </p:sp>
      <p:sp>
        <p:nvSpPr>
          <p:cNvPr id="4" name="object 4"/>
          <p:cNvSpPr txBox="1"/>
          <p:nvPr/>
        </p:nvSpPr>
        <p:spPr>
          <a:xfrm>
            <a:off x="1601403" y="1648010"/>
            <a:ext cx="8964295" cy="31972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Timing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MNM</a:t>
            </a:r>
            <a:r>
              <a:rPr sz="20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Surveillance</a:t>
            </a:r>
            <a:endParaRPr sz="2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855"/>
              </a:spcBef>
            </a:pPr>
            <a:endParaRPr sz="2000">
              <a:latin typeface="Gill Sans MT"/>
              <a:cs typeface="Gill Sans MT"/>
            </a:endParaRPr>
          </a:p>
          <a:p>
            <a:pPr marL="240665" marR="5080" indent="-228600">
              <a:lnSpc>
                <a:spcPts val="216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Provide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exams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new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who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start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work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after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effective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date,</a:t>
            </a:r>
            <a:r>
              <a:rPr sz="2000" spc="-2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within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60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days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beginning</a:t>
            </a:r>
            <a:r>
              <a:rPr sz="2000" spc="-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employment.</a:t>
            </a:r>
            <a:endParaRPr sz="2000">
              <a:latin typeface="Gill Sans MT"/>
              <a:cs typeface="Gill Sans MT"/>
            </a:endParaRPr>
          </a:p>
          <a:p>
            <a:pPr marL="469265" lvl="1" indent="-228600">
              <a:lnSpc>
                <a:spcPct val="100000"/>
              </a:lnSpc>
              <a:spcBef>
                <a:spcPts val="360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1st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follow-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up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exam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later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than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3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years.</a:t>
            </a:r>
            <a:endParaRPr sz="1800">
              <a:latin typeface="Gill Sans MT"/>
              <a:cs typeface="Gill Sans MT"/>
            </a:endParaRPr>
          </a:p>
          <a:p>
            <a:pPr marL="469900" marR="139700" lvl="1" indent="-228600">
              <a:lnSpc>
                <a:spcPts val="1939"/>
              </a:lnSpc>
              <a:spcBef>
                <a:spcPts val="630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2nd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follow-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up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later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than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2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years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if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1st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follow-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up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exam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3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years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shows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evidence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of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decreased</a:t>
            </a:r>
            <a:r>
              <a:rPr sz="18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lung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function.</a:t>
            </a:r>
            <a:endParaRPr sz="18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1000"/>
              </a:spcBef>
              <a:buClr>
                <a:srgbClr val="2583C5"/>
              </a:buClr>
              <a:buFont typeface="Wingdings"/>
              <a:buChar char=""/>
            </a:pP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Provide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exams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current</a:t>
            </a:r>
            <a:r>
              <a:rPr sz="2000" spc="-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2000" spc="-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(who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already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employed</a:t>
            </a:r>
            <a:r>
              <a:rPr sz="2000" spc="-8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working).</a:t>
            </a:r>
            <a:endParaRPr sz="2000">
              <a:latin typeface="Gill Sans MT"/>
              <a:cs typeface="Gill Sans MT"/>
            </a:endParaRPr>
          </a:p>
          <a:p>
            <a:pPr marL="469265" lvl="1" indent="-228600">
              <a:lnSpc>
                <a:spcPct val="100000"/>
              </a:lnSpc>
              <a:spcBef>
                <a:spcPts val="395"/>
              </a:spcBef>
              <a:buClr>
                <a:srgbClr val="2583C5"/>
              </a:buClr>
              <a:buFont typeface="Wingdings"/>
              <a:buChar char=""/>
              <a:tabLst>
                <a:tab pos="4692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During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initial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12-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month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period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every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5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years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thereafter.</a:t>
            </a:r>
            <a:endParaRPr sz="18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2367915" algn="l"/>
                <a:tab pos="2645410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60.16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85" dirty="0"/>
              <a:t>RECORDKEEPING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84802" y="1369003"/>
            <a:ext cx="8590915" cy="3760470"/>
          </a:xfrm>
          <a:prstGeom prst="rect">
            <a:avLst/>
          </a:prstGeom>
        </p:spPr>
        <p:txBody>
          <a:bodyPr vert="horz" wrap="square" lIns="0" tIns="12573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9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retain:</a:t>
            </a:r>
            <a:endParaRPr sz="2000">
              <a:latin typeface="Gill Sans MT"/>
              <a:cs typeface="Gill Sans MT"/>
            </a:endParaRPr>
          </a:p>
          <a:p>
            <a:pPr marL="469900" lvl="1" indent="-228600">
              <a:lnSpc>
                <a:spcPct val="100000"/>
              </a:lnSpc>
              <a:spcBef>
                <a:spcPts val="800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</a:tabLst>
            </a:pP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Sampling,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periodic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evaluations,</a:t>
            </a:r>
            <a:r>
              <a:rPr sz="1800" spc="-2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corrective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records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least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5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years.</a:t>
            </a:r>
            <a:endParaRPr sz="1800">
              <a:latin typeface="Gill Sans MT"/>
              <a:cs typeface="Gill Sans MT"/>
            </a:endParaRPr>
          </a:p>
          <a:p>
            <a:pPr marL="469900" marR="5080" lvl="1" indent="-228600">
              <a:lnSpc>
                <a:spcPct val="100000"/>
              </a:lnSpc>
              <a:spcBef>
                <a:spcPts val="1000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Written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records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PLHCP's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determination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affected</a:t>
            </a:r>
            <a:r>
              <a:rPr sz="18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able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unable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to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wear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respirator,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duration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miner's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employment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plus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months.</a:t>
            </a:r>
            <a:endParaRPr sz="1800">
              <a:latin typeface="Gill Sans MT"/>
              <a:cs typeface="Gill Sans MT"/>
            </a:endParaRPr>
          </a:p>
          <a:p>
            <a:pPr marL="469900" marR="149225" lvl="1" indent="-228600">
              <a:lnSpc>
                <a:spcPct val="100000"/>
              </a:lnSpc>
              <a:spcBef>
                <a:spcPts val="995"/>
              </a:spcBef>
              <a:buClr>
                <a:srgbClr val="2583C5"/>
              </a:buClr>
              <a:buFont typeface="Wingdings"/>
              <a:buChar char=""/>
              <a:tabLst>
                <a:tab pos="469900" algn="l"/>
                <a:tab pos="50482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Written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records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opinions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PLHCP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specialist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include:</a:t>
            </a:r>
            <a:r>
              <a:rPr sz="1800" spc="-1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date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examination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performed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miner;</a:t>
            </a:r>
            <a:r>
              <a:rPr sz="1800" spc="-1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statement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examination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has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met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requirements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60.15;</a:t>
            </a:r>
            <a:r>
              <a:rPr sz="1800" spc="-1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any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recommended</a:t>
            </a:r>
            <a:r>
              <a:rPr sz="18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limitations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on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the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miner's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use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respirator,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duration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miner’s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employment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plus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months.</a:t>
            </a:r>
            <a:endParaRPr sz="1800">
              <a:latin typeface="Gill Sans MT"/>
              <a:cs typeface="Gill Sans MT"/>
            </a:endParaRPr>
          </a:p>
          <a:p>
            <a:pPr marL="240665" marR="123189" indent="-228600">
              <a:lnSpc>
                <a:spcPct val="100000"/>
              </a:lnSpc>
              <a:spcBef>
                <a:spcPts val="1000"/>
              </a:spcBef>
              <a:buFont typeface="Wingdings"/>
              <a:buChar char=""/>
              <a:tabLst>
                <a:tab pos="240665" algn="l"/>
                <a:tab pos="299085" algn="l"/>
              </a:tabLst>
            </a:pPr>
            <a:r>
              <a:rPr sz="2000" dirty="0">
                <a:solidFill>
                  <a:srgbClr val="2583C5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8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promptly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provide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access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any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these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records,</a:t>
            </a:r>
            <a:r>
              <a:rPr sz="2000" spc="-204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upon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request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from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authorized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representative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DOL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Secretary,</a:t>
            </a:r>
            <a:r>
              <a:rPr sz="2000" spc="-2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from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miners,</a:t>
            </a:r>
            <a:r>
              <a:rPr sz="2000" spc="-229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from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authorized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representative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miners.</a:t>
            </a:r>
            <a:endParaRPr sz="20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R="19685" algn="ctr">
              <a:lnSpc>
                <a:spcPct val="100000"/>
              </a:lnSpc>
              <a:spcBef>
                <a:spcPts val="1405"/>
              </a:spcBef>
              <a:tabLst>
                <a:tab pos="1922780" algn="l"/>
              </a:tabLst>
            </a:pPr>
            <a:r>
              <a:rPr spc="110" dirty="0"/>
              <a:t>IMPORTANT</a:t>
            </a:r>
            <a:r>
              <a:rPr dirty="0"/>
              <a:t>	</a:t>
            </a:r>
            <a:r>
              <a:rPr spc="65" dirty="0"/>
              <a:t>DATES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3660" y="2158099"/>
            <a:ext cx="6146165" cy="20574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Effective</a:t>
            </a:r>
            <a:r>
              <a:rPr sz="2000" spc="-8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date:</a:t>
            </a:r>
            <a:r>
              <a:rPr sz="2000" spc="2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June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17,</a:t>
            </a:r>
            <a:r>
              <a:rPr sz="2000" spc="-229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2024</a:t>
            </a:r>
            <a:endParaRPr sz="2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70"/>
              </a:spcBef>
              <a:buClr>
                <a:srgbClr val="2583C5"/>
              </a:buClr>
              <a:buFont typeface="Wingdings"/>
              <a:buChar char=""/>
            </a:pPr>
            <a:endParaRPr sz="20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Compliance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date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coal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operators:</a:t>
            </a:r>
            <a:r>
              <a:rPr sz="2000" spc="10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April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14,</a:t>
            </a:r>
            <a:r>
              <a:rPr sz="2000" spc="-229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2025</a:t>
            </a:r>
            <a:endParaRPr sz="2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085"/>
              </a:spcBef>
              <a:buClr>
                <a:srgbClr val="2583C5"/>
              </a:buClr>
              <a:buFont typeface="Wingdings"/>
              <a:buChar char=""/>
            </a:pPr>
            <a:endParaRPr sz="20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Compliance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date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MNM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operators:</a:t>
            </a:r>
            <a:r>
              <a:rPr sz="2000" spc="10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April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8,</a:t>
            </a:r>
            <a:r>
              <a:rPr sz="2000" spc="-2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2026</a:t>
            </a:r>
            <a:endParaRPr sz="20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L="621030">
              <a:lnSpc>
                <a:spcPct val="100000"/>
              </a:lnSpc>
              <a:spcBef>
                <a:spcPts val="1405"/>
              </a:spcBef>
              <a:tabLst>
                <a:tab pos="1476375" algn="l"/>
                <a:tab pos="1925955" algn="l"/>
              </a:tabLst>
            </a:pPr>
            <a:r>
              <a:rPr spc="-20" dirty="0"/>
              <a:t>PART</a:t>
            </a:r>
            <a:r>
              <a:rPr dirty="0"/>
              <a:t>	</a:t>
            </a:r>
            <a:r>
              <a:rPr spc="75" dirty="0"/>
              <a:t>60</a:t>
            </a:r>
            <a:r>
              <a:rPr dirty="0"/>
              <a:t>	</a:t>
            </a:r>
            <a:r>
              <a:rPr spc="175" dirty="0"/>
              <a:t>RESPIRABLE</a:t>
            </a:r>
            <a:r>
              <a:rPr spc="385" dirty="0"/>
              <a:t> </a:t>
            </a:r>
            <a:r>
              <a:rPr spc="130" dirty="0"/>
              <a:t>CRYSTALLINE</a:t>
            </a:r>
            <a:r>
              <a:rPr spc="385" dirty="0"/>
              <a:t> </a:t>
            </a:r>
            <a:r>
              <a:rPr spc="160" dirty="0"/>
              <a:t>SILICA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85620" y="1598791"/>
            <a:ext cx="4244340" cy="339153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89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Scope;</a:t>
            </a:r>
            <a:r>
              <a:rPr sz="1800" spc="-1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Compliance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Dates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9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60.2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Definitions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8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60.10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Permissible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18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Limit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8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60.11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Methods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Compliance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9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60.12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Monitoring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8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60.13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Gill Sans MT"/>
                <a:cs typeface="Gill Sans MT"/>
              </a:rPr>
              <a:t>Corrective</a:t>
            </a:r>
            <a:r>
              <a:rPr sz="1800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Actions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7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60.14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Respiratory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Protection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9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60.15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–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Medical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Surveillance</a:t>
            </a:r>
            <a:endParaRPr sz="1800">
              <a:latin typeface="Gill Sans MT"/>
              <a:cs typeface="Gill Sans MT"/>
            </a:endParaRPr>
          </a:p>
          <a:p>
            <a:pPr marL="240665" indent="-227965">
              <a:lnSpc>
                <a:spcPct val="100000"/>
              </a:lnSpc>
              <a:spcBef>
                <a:spcPts val="780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Section</a:t>
            </a:r>
            <a:r>
              <a:rPr sz="18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60.16</a:t>
            </a:r>
            <a:r>
              <a:rPr sz="18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dirty="0">
                <a:solidFill>
                  <a:srgbClr val="404040"/>
                </a:solidFill>
                <a:latin typeface="Gill Sans MT"/>
                <a:cs typeface="Gill Sans MT"/>
              </a:rPr>
              <a:t>-</a:t>
            </a:r>
            <a:r>
              <a:rPr sz="1800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Recordkeeping</a:t>
            </a:r>
            <a:endParaRPr sz="18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2583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49680" y="1248155"/>
            <a:ext cx="9692640" cy="4361815"/>
            <a:chOff x="1249680" y="1248155"/>
            <a:chExt cx="9692640" cy="4361815"/>
          </a:xfrm>
        </p:grpSpPr>
        <p:sp>
          <p:nvSpPr>
            <p:cNvPr id="4" name="object 4"/>
            <p:cNvSpPr/>
            <p:nvPr/>
          </p:nvSpPr>
          <p:spPr>
            <a:xfrm>
              <a:off x="1249680" y="1248155"/>
              <a:ext cx="9692640" cy="4361815"/>
            </a:xfrm>
            <a:custGeom>
              <a:avLst/>
              <a:gdLst/>
              <a:ahLst/>
              <a:cxnLst/>
              <a:rect l="l" t="t" r="r" b="b"/>
              <a:pathLst>
                <a:path w="9692640" h="4361815">
                  <a:moveTo>
                    <a:pt x="9692640" y="0"/>
                  </a:moveTo>
                  <a:lnTo>
                    <a:pt x="0" y="0"/>
                  </a:lnTo>
                  <a:lnTo>
                    <a:pt x="0" y="4361688"/>
                  </a:lnTo>
                  <a:lnTo>
                    <a:pt x="9692640" y="4361688"/>
                  </a:lnTo>
                  <a:lnTo>
                    <a:pt x="96926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312151" y="4738115"/>
              <a:ext cx="0" cy="80010"/>
            </a:xfrm>
            <a:custGeom>
              <a:avLst/>
              <a:gdLst/>
              <a:ahLst/>
              <a:cxnLst/>
              <a:rect l="l" t="t" r="r" b="b"/>
              <a:pathLst>
                <a:path h="80010">
                  <a:moveTo>
                    <a:pt x="0" y="0"/>
                  </a:moveTo>
                  <a:lnTo>
                    <a:pt x="0" y="79565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312152" y="4328159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51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12152" y="3919728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2152" y="2869692"/>
            <a:ext cx="0" cy="713740"/>
          </a:xfrm>
          <a:custGeom>
            <a:avLst/>
            <a:gdLst/>
            <a:ahLst/>
            <a:cxnLst/>
            <a:rect l="l" t="t" r="r" b="b"/>
            <a:pathLst>
              <a:path h="713739">
                <a:moveTo>
                  <a:pt x="0" y="0"/>
                </a:moveTo>
                <a:lnTo>
                  <a:pt x="0" y="713232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314961" y="2069464"/>
            <a:ext cx="0" cy="465455"/>
          </a:xfrm>
          <a:custGeom>
            <a:avLst/>
            <a:gdLst/>
            <a:ahLst/>
            <a:cxnLst/>
            <a:rect l="l" t="t" r="r" b="b"/>
            <a:pathLst>
              <a:path h="465455">
                <a:moveTo>
                  <a:pt x="0" y="0"/>
                </a:moveTo>
                <a:lnTo>
                  <a:pt x="0" y="464947"/>
                </a:lnTo>
              </a:path>
            </a:pathLst>
          </a:custGeom>
          <a:ln w="11963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38910" y="2075560"/>
            <a:ext cx="0" cy="459105"/>
          </a:xfrm>
          <a:custGeom>
            <a:avLst/>
            <a:gdLst/>
            <a:ahLst/>
            <a:cxnLst/>
            <a:rect l="l" t="t" r="r" b="b"/>
            <a:pathLst>
              <a:path h="459105">
                <a:moveTo>
                  <a:pt x="0" y="0"/>
                </a:moveTo>
                <a:lnTo>
                  <a:pt x="0" y="458850"/>
                </a:lnTo>
              </a:path>
            </a:pathLst>
          </a:custGeom>
          <a:ln w="92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37432" y="3919728"/>
            <a:ext cx="0" cy="73660"/>
          </a:xfrm>
          <a:custGeom>
            <a:avLst/>
            <a:gdLst/>
            <a:ahLst/>
            <a:cxnLst/>
            <a:rect l="l" t="t" r="r" b="b"/>
            <a:pathLst>
              <a:path h="73660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37432" y="2869692"/>
            <a:ext cx="0" cy="713740"/>
          </a:xfrm>
          <a:custGeom>
            <a:avLst/>
            <a:gdLst/>
            <a:ahLst/>
            <a:cxnLst/>
            <a:rect l="l" t="t" r="r" b="b"/>
            <a:pathLst>
              <a:path h="713739">
                <a:moveTo>
                  <a:pt x="0" y="0"/>
                </a:moveTo>
                <a:lnTo>
                  <a:pt x="0" y="713232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1444497" y="1447546"/>
            <a:ext cx="9303385" cy="1428750"/>
            <a:chOff x="1444497" y="1447546"/>
            <a:chExt cx="9303385" cy="1428750"/>
          </a:xfrm>
        </p:grpSpPr>
        <p:sp>
          <p:nvSpPr>
            <p:cNvPr id="14" name="object 14"/>
            <p:cNvSpPr/>
            <p:nvPr/>
          </p:nvSpPr>
          <p:spPr>
            <a:xfrm>
              <a:off x="2028776" y="2077085"/>
              <a:ext cx="0" cy="457834"/>
            </a:xfrm>
            <a:custGeom>
              <a:avLst/>
              <a:gdLst/>
              <a:ahLst/>
              <a:cxnLst/>
              <a:rect l="l" t="t" r="r" b="b"/>
              <a:pathLst>
                <a:path h="457835">
                  <a:moveTo>
                    <a:pt x="0" y="0"/>
                  </a:moveTo>
                  <a:lnTo>
                    <a:pt x="0" y="457326"/>
                  </a:lnTo>
                </a:path>
              </a:pathLst>
            </a:custGeom>
            <a:ln w="10071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50847" y="2534412"/>
              <a:ext cx="9290685" cy="335280"/>
            </a:xfrm>
            <a:custGeom>
              <a:avLst/>
              <a:gdLst/>
              <a:ahLst/>
              <a:cxnLst/>
              <a:rect l="l" t="t" r="r" b="b"/>
              <a:pathLst>
                <a:path w="9290685" h="335280">
                  <a:moveTo>
                    <a:pt x="9290304" y="0"/>
                  </a:moveTo>
                  <a:lnTo>
                    <a:pt x="0" y="0"/>
                  </a:lnTo>
                  <a:lnTo>
                    <a:pt x="0" y="335279"/>
                  </a:lnTo>
                  <a:lnTo>
                    <a:pt x="9290304" y="335279"/>
                  </a:lnTo>
                  <a:lnTo>
                    <a:pt x="929030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50847" y="2534412"/>
              <a:ext cx="9290685" cy="335280"/>
            </a:xfrm>
            <a:custGeom>
              <a:avLst/>
              <a:gdLst/>
              <a:ahLst/>
              <a:cxnLst/>
              <a:rect l="l" t="t" r="r" b="b"/>
              <a:pathLst>
                <a:path w="9290685" h="335280">
                  <a:moveTo>
                    <a:pt x="0" y="0"/>
                  </a:moveTo>
                  <a:lnTo>
                    <a:pt x="9290304" y="0"/>
                  </a:lnTo>
                  <a:lnTo>
                    <a:pt x="9290304" y="335279"/>
                  </a:lnTo>
                  <a:lnTo>
                    <a:pt x="0" y="33527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450847" y="2702052"/>
              <a:ext cx="9289415" cy="0"/>
            </a:xfrm>
            <a:custGeom>
              <a:avLst/>
              <a:gdLst/>
              <a:ahLst/>
              <a:cxnLst/>
              <a:rect l="l" t="t" r="r" b="b"/>
              <a:pathLst>
                <a:path w="9289415">
                  <a:moveTo>
                    <a:pt x="0" y="0"/>
                  </a:moveTo>
                  <a:lnTo>
                    <a:pt x="9289021" y="0"/>
                  </a:lnTo>
                </a:path>
              </a:pathLst>
            </a:custGeom>
            <a:ln w="635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84375" y="1453896"/>
              <a:ext cx="1092835" cy="626745"/>
            </a:xfrm>
            <a:custGeom>
              <a:avLst/>
              <a:gdLst/>
              <a:ahLst/>
              <a:cxnLst/>
              <a:rect l="l" t="t" r="r" b="b"/>
              <a:pathLst>
                <a:path w="1092835" h="626744">
                  <a:moveTo>
                    <a:pt x="546354" y="0"/>
                  </a:moveTo>
                  <a:lnTo>
                    <a:pt x="486823" y="1837"/>
                  </a:lnTo>
                  <a:lnTo>
                    <a:pt x="429149" y="7223"/>
                  </a:lnTo>
                  <a:lnTo>
                    <a:pt x="373665" y="15966"/>
                  </a:lnTo>
                  <a:lnTo>
                    <a:pt x="320704" y="27875"/>
                  </a:lnTo>
                  <a:lnTo>
                    <a:pt x="270600" y="42759"/>
                  </a:lnTo>
                  <a:lnTo>
                    <a:pt x="223686" y="60427"/>
                  </a:lnTo>
                  <a:lnTo>
                    <a:pt x="180294" y="80687"/>
                  </a:lnTo>
                  <a:lnTo>
                    <a:pt x="140760" y="103349"/>
                  </a:lnTo>
                  <a:lnTo>
                    <a:pt x="105415" y="128222"/>
                  </a:lnTo>
                  <a:lnTo>
                    <a:pt x="74594" y="155114"/>
                  </a:lnTo>
                  <a:lnTo>
                    <a:pt x="48629" y="183835"/>
                  </a:lnTo>
                  <a:lnTo>
                    <a:pt x="12601" y="245998"/>
                  </a:lnTo>
                  <a:lnTo>
                    <a:pt x="0" y="313182"/>
                  </a:lnTo>
                  <a:lnTo>
                    <a:pt x="3205" y="347305"/>
                  </a:lnTo>
                  <a:lnTo>
                    <a:pt x="27853" y="412170"/>
                  </a:lnTo>
                  <a:lnTo>
                    <a:pt x="74594" y="471249"/>
                  </a:lnTo>
                  <a:lnTo>
                    <a:pt x="105415" y="498141"/>
                  </a:lnTo>
                  <a:lnTo>
                    <a:pt x="140760" y="523014"/>
                  </a:lnTo>
                  <a:lnTo>
                    <a:pt x="180294" y="545676"/>
                  </a:lnTo>
                  <a:lnTo>
                    <a:pt x="223686" y="565936"/>
                  </a:lnTo>
                  <a:lnTo>
                    <a:pt x="270600" y="583604"/>
                  </a:lnTo>
                  <a:lnTo>
                    <a:pt x="320704" y="598488"/>
                  </a:lnTo>
                  <a:lnTo>
                    <a:pt x="373665" y="610397"/>
                  </a:lnTo>
                  <a:lnTo>
                    <a:pt x="429149" y="619140"/>
                  </a:lnTo>
                  <a:lnTo>
                    <a:pt x="486823" y="624526"/>
                  </a:lnTo>
                  <a:lnTo>
                    <a:pt x="546354" y="626364"/>
                  </a:lnTo>
                  <a:lnTo>
                    <a:pt x="605884" y="624526"/>
                  </a:lnTo>
                  <a:lnTo>
                    <a:pt x="663558" y="619140"/>
                  </a:lnTo>
                  <a:lnTo>
                    <a:pt x="719042" y="610397"/>
                  </a:lnTo>
                  <a:lnTo>
                    <a:pt x="772003" y="598488"/>
                  </a:lnTo>
                  <a:lnTo>
                    <a:pt x="822107" y="583604"/>
                  </a:lnTo>
                  <a:lnTo>
                    <a:pt x="869021" y="565936"/>
                  </a:lnTo>
                  <a:lnTo>
                    <a:pt x="912413" y="545676"/>
                  </a:lnTo>
                  <a:lnTo>
                    <a:pt x="951947" y="523014"/>
                  </a:lnTo>
                  <a:lnTo>
                    <a:pt x="987292" y="498141"/>
                  </a:lnTo>
                  <a:lnTo>
                    <a:pt x="1018113" y="471249"/>
                  </a:lnTo>
                  <a:lnTo>
                    <a:pt x="1044078" y="442528"/>
                  </a:lnTo>
                  <a:lnTo>
                    <a:pt x="1080106" y="380365"/>
                  </a:lnTo>
                  <a:lnTo>
                    <a:pt x="1092708" y="313182"/>
                  </a:lnTo>
                  <a:lnTo>
                    <a:pt x="1089502" y="279058"/>
                  </a:lnTo>
                  <a:lnTo>
                    <a:pt x="1064854" y="214193"/>
                  </a:lnTo>
                  <a:lnTo>
                    <a:pt x="1018113" y="155114"/>
                  </a:lnTo>
                  <a:lnTo>
                    <a:pt x="987292" y="128222"/>
                  </a:lnTo>
                  <a:lnTo>
                    <a:pt x="951947" y="103349"/>
                  </a:lnTo>
                  <a:lnTo>
                    <a:pt x="912413" y="80687"/>
                  </a:lnTo>
                  <a:lnTo>
                    <a:pt x="869021" y="60427"/>
                  </a:lnTo>
                  <a:lnTo>
                    <a:pt x="822107" y="42759"/>
                  </a:lnTo>
                  <a:lnTo>
                    <a:pt x="772003" y="27875"/>
                  </a:lnTo>
                  <a:lnTo>
                    <a:pt x="719042" y="15966"/>
                  </a:lnTo>
                  <a:lnTo>
                    <a:pt x="663558" y="7223"/>
                  </a:lnTo>
                  <a:lnTo>
                    <a:pt x="605884" y="1837"/>
                  </a:lnTo>
                  <a:lnTo>
                    <a:pt x="54635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84375" y="1453896"/>
              <a:ext cx="1092835" cy="626745"/>
            </a:xfrm>
            <a:custGeom>
              <a:avLst/>
              <a:gdLst/>
              <a:ahLst/>
              <a:cxnLst/>
              <a:rect l="l" t="t" r="r" b="b"/>
              <a:pathLst>
                <a:path w="1092835" h="626744">
                  <a:moveTo>
                    <a:pt x="0" y="313182"/>
                  </a:moveTo>
                  <a:lnTo>
                    <a:pt x="12601" y="245998"/>
                  </a:lnTo>
                  <a:lnTo>
                    <a:pt x="48629" y="183835"/>
                  </a:lnTo>
                  <a:lnTo>
                    <a:pt x="74594" y="155114"/>
                  </a:lnTo>
                  <a:lnTo>
                    <a:pt x="105415" y="128222"/>
                  </a:lnTo>
                  <a:lnTo>
                    <a:pt x="140760" y="103349"/>
                  </a:lnTo>
                  <a:lnTo>
                    <a:pt x="180294" y="80687"/>
                  </a:lnTo>
                  <a:lnTo>
                    <a:pt x="223686" y="60427"/>
                  </a:lnTo>
                  <a:lnTo>
                    <a:pt x="270600" y="42759"/>
                  </a:lnTo>
                  <a:lnTo>
                    <a:pt x="320704" y="27875"/>
                  </a:lnTo>
                  <a:lnTo>
                    <a:pt x="373665" y="15966"/>
                  </a:lnTo>
                  <a:lnTo>
                    <a:pt x="429149" y="7223"/>
                  </a:lnTo>
                  <a:lnTo>
                    <a:pt x="486823" y="1837"/>
                  </a:lnTo>
                  <a:lnTo>
                    <a:pt x="546354" y="0"/>
                  </a:lnTo>
                  <a:lnTo>
                    <a:pt x="605884" y="1837"/>
                  </a:lnTo>
                  <a:lnTo>
                    <a:pt x="663558" y="7223"/>
                  </a:lnTo>
                  <a:lnTo>
                    <a:pt x="719042" y="15966"/>
                  </a:lnTo>
                  <a:lnTo>
                    <a:pt x="772003" y="27875"/>
                  </a:lnTo>
                  <a:lnTo>
                    <a:pt x="822107" y="42759"/>
                  </a:lnTo>
                  <a:lnTo>
                    <a:pt x="869021" y="60427"/>
                  </a:lnTo>
                  <a:lnTo>
                    <a:pt x="912413" y="80687"/>
                  </a:lnTo>
                  <a:lnTo>
                    <a:pt x="951947" y="103349"/>
                  </a:lnTo>
                  <a:lnTo>
                    <a:pt x="987292" y="128222"/>
                  </a:lnTo>
                  <a:lnTo>
                    <a:pt x="1018113" y="155114"/>
                  </a:lnTo>
                  <a:lnTo>
                    <a:pt x="1044078" y="183835"/>
                  </a:lnTo>
                  <a:lnTo>
                    <a:pt x="1080106" y="245998"/>
                  </a:lnTo>
                  <a:lnTo>
                    <a:pt x="1092708" y="313182"/>
                  </a:lnTo>
                  <a:lnTo>
                    <a:pt x="1089502" y="347305"/>
                  </a:lnTo>
                  <a:lnTo>
                    <a:pt x="1064854" y="412170"/>
                  </a:lnTo>
                  <a:lnTo>
                    <a:pt x="1018113" y="471249"/>
                  </a:lnTo>
                  <a:lnTo>
                    <a:pt x="987292" y="498141"/>
                  </a:lnTo>
                  <a:lnTo>
                    <a:pt x="951947" y="523014"/>
                  </a:lnTo>
                  <a:lnTo>
                    <a:pt x="912413" y="545676"/>
                  </a:lnTo>
                  <a:lnTo>
                    <a:pt x="869021" y="565936"/>
                  </a:lnTo>
                  <a:lnTo>
                    <a:pt x="822107" y="583604"/>
                  </a:lnTo>
                  <a:lnTo>
                    <a:pt x="772003" y="598488"/>
                  </a:lnTo>
                  <a:lnTo>
                    <a:pt x="719042" y="610397"/>
                  </a:lnTo>
                  <a:lnTo>
                    <a:pt x="663558" y="619140"/>
                  </a:lnTo>
                  <a:lnTo>
                    <a:pt x="605884" y="624526"/>
                  </a:lnTo>
                  <a:lnTo>
                    <a:pt x="546354" y="626364"/>
                  </a:lnTo>
                  <a:lnTo>
                    <a:pt x="486823" y="624526"/>
                  </a:lnTo>
                  <a:lnTo>
                    <a:pt x="429149" y="619140"/>
                  </a:lnTo>
                  <a:lnTo>
                    <a:pt x="373665" y="610397"/>
                  </a:lnTo>
                  <a:lnTo>
                    <a:pt x="320704" y="598488"/>
                  </a:lnTo>
                  <a:lnTo>
                    <a:pt x="270600" y="583604"/>
                  </a:lnTo>
                  <a:lnTo>
                    <a:pt x="223686" y="565936"/>
                  </a:lnTo>
                  <a:lnTo>
                    <a:pt x="180294" y="545676"/>
                  </a:lnTo>
                  <a:lnTo>
                    <a:pt x="140760" y="523014"/>
                  </a:lnTo>
                  <a:lnTo>
                    <a:pt x="105415" y="498141"/>
                  </a:lnTo>
                  <a:lnTo>
                    <a:pt x="74594" y="471249"/>
                  </a:lnTo>
                  <a:lnTo>
                    <a:pt x="48629" y="442528"/>
                  </a:lnTo>
                  <a:lnTo>
                    <a:pt x="12601" y="380365"/>
                  </a:lnTo>
                  <a:lnTo>
                    <a:pt x="0" y="313182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752553" y="1544622"/>
            <a:ext cx="5549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Gill Sans MT"/>
                <a:cs typeface="Gill Sans MT"/>
              </a:rPr>
              <a:t>Final</a:t>
            </a:r>
            <a:r>
              <a:rPr sz="900" b="1" spc="-25" dirty="0">
                <a:latin typeface="Gill Sans MT"/>
                <a:cs typeface="Gill Sans MT"/>
              </a:rPr>
              <a:t> </a:t>
            </a:r>
            <a:r>
              <a:rPr sz="900" b="1" spc="-20" dirty="0">
                <a:latin typeface="Gill Sans MT"/>
                <a:cs typeface="Gill Sans MT"/>
              </a:rPr>
              <a:t>Rule </a:t>
            </a:r>
            <a:r>
              <a:rPr sz="900" b="1" spc="-10" dirty="0">
                <a:latin typeface="Gill Sans MT"/>
                <a:cs typeface="Gill Sans MT"/>
              </a:rPr>
              <a:t>Effective </a:t>
            </a:r>
            <a:r>
              <a:rPr sz="900" b="1" spc="-20" dirty="0">
                <a:latin typeface="Gill Sans MT"/>
                <a:cs typeface="Gill Sans MT"/>
              </a:rPr>
              <a:t>Date</a:t>
            </a:r>
            <a:endParaRPr sz="900">
              <a:latin typeface="Gill Sans MT"/>
              <a:cs typeface="Gill Sans MT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247389" y="1446022"/>
            <a:ext cx="1186180" cy="639445"/>
            <a:chOff x="3247389" y="1446022"/>
            <a:chExt cx="1186180" cy="639445"/>
          </a:xfrm>
        </p:grpSpPr>
        <p:sp>
          <p:nvSpPr>
            <p:cNvPr id="22" name="object 22"/>
            <p:cNvSpPr/>
            <p:nvPr/>
          </p:nvSpPr>
          <p:spPr>
            <a:xfrm>
              <a:off x="3253739" y="1452372"/>
              <a:ext cx="1173480" cy="626745"/>
            </a:xfrm>
            <a:custGeom>
              <a:avLst/>
              <a:gdLst/>
              <a:ahLst/>
              <a:cxnLst/>
              <a:rect l="l" t="t" r="r" b="b"/>
              <a:pathLst>
                <a:path w="1173479" h="626744">
                  <a:moveTo>
                    <a:pt x="586740" y="0"/>
                  </a:moveTo>
                  <a:lnTo>
                    <a:pt x="526748" y="1616"/>
                  </a:lnTo>
                  <a:lnTo>
                    <a:pt x="468489" y="6362"/>
                  </a:lnTo>
                  <a:lnTo>
                    <a:pt x="412259" y="14080"/>
                  </a:lnTo>
                  <a:lnTo>
                    <a:pt x="358351" y="24612"/>
                  </a:lnTo>
                  <a:lnTo>
                    <a:pt x="307062" y="37800"/>
                  </a:lnTo>
                  <a:lnTo>
                    <a:pt x="258685" y="53487"/>
                  </a:lnTo>
                  <a:lnTo>
                    <a:pt x="213516" y="71516"/>
                  </a:lnTo>
                  <a:lnTo>
                    <a:pt x="171850" y="91730"/>
                  </a:lnTo>
                  <a:lnTo>
                    <a:pt x="133981" y="113970"/>
                  </a:lnTo>
                  <a:lnTo>
                    <a:pt x="100204" y="138080"/>
                  </a:lnTo>
                  <a:lnTo>
                    <a:pt x="70815" y="163902"/>
                  </a:lnTo>
                  <a:lnTo>
                    <a:pt x="26378" y="220052"/>
                  </a:lnTo>
                  <a:lnTo>
                    <a:pt x="3029" y="281161"/>
                  </a:lnTo>
                  <a:lnTo>
                    <a:pt x="0" y="313182"/>
                  </a:lnTo>
                  <a:lnTo>
                    <a:pt x="3029" y="345202"/>
                  </a:lnTo>
                  <a:lnTo>
                    <a:pt x="26378" y="406311"/>
                  </a:lnTo>
                  <a:lnTo>
                    <a:pt x="70815" y="462461"/>
                  </a:lnTo>
                  <a:lnTo>
                    <a:pt x="100204" y="488283"/>
                  </a:lnTo>
                  <a:lnTo>
                    <a:pt x="133981" y="512393"/>
                  </a:lnTo>
                  <a:lnTo>
                    <a:pt x="171850" y="534633"/>
                  </a:lnTo>
                  <a:lnTo>
                    <a:pt x="213516" y="554847"/>
                  </a:lnTo>
                  <a:lnTo>
                    <a:pt x="258685" y="572876"/>
                  </a:lnTo>
                  <a:lnTo>
                    <a:pt x="307062" y="588563"/>
                  </a:lnTo>
                  <a:lnTo>
                    <a:pt x="358351" y="601751"/>
                  </a:lnTo>
                  <a:lnTo>
                    <a:pt x="412259" y="612283"/>
                  </a:lnTo>
                  <a:lnTo>
                    <a:pt x="468489" y="620001"/>
                  </a:lnTo>
                  <a:lnTo>
                    <a:pt x="526748" y="624747"/>
                  </a:lnTo>
                  <a:lnTo>
                    <a:pt x="586740" y="626364"/>
                  </a:lnTo>
                  <a:lnTo>
                    <a:pt x="646731" y="624747"/>
                  </a:lnTo>
                  <a:lnTo>
                    <a:pt x="704990" y="620001"/>
                  </a:lnTo>
                  <a:lnTo>
                    <a:pt x="761220" y="612283"/>
                  </a:lnTo>
                  <a:lnTo>
                    <a:pt x="815128" y="601751"/>
                  </a:lnTo>
                  <a:lnTo>
                    <a:pt x="866417" y="588563"/>
                  </a:lnTo>
                  <a:lnTo>
                    <a:pt x="914794" y="572876"/>
                  </a:lnTo>
                  <a:lnTo>
                    <a:pt x="959963" y="554847"/>
                  </a:lnTo>
                  <a:lnTo>
                    <a:pt x="1001629" y="534633"/>
                  </a:lnTo>
                  <a:lnTo>
                    <a:pt x="1039498" y="512393"/>
                  </a:lnTo>
                  <a:lnTo>
                    <a:pt x="1073275" y="488283"/>
                  </a:lnTo>
                  <a:lnTo>
                    <a:pt x="1102664" y="462461"/>
                  </a:lnTo>
                  <a:lnTo>
                    <a:pt x="1147101" y="406311"/>
                  </a:lnTo>
                  <a:lnTo>
                    <a:pt x="1170450" y="345202"/>
                  </a:lnTo>
                  <a:lnTo>
                    <a:pt x="1173480" y="313182"/>
                  </a:lnTo>
                  <a:lnTo>
                    <a:pt x="1170450" y="281161"/>
                  </a:lnTo>
                  <a:lnTo>
                    <a:pt x="1147101" y="220052"/>
                  </a:lnTo>
                  <a:lnTo>
                    <a:pt x="1102664" y="163902"/>
                  </a:lnTo>
                  <a:lnTo>
                    <a:pt x="1073275" y="138080"/>
                  </a:lnTo>
                  <a:lnTo>
                    <a:pt x="1039498" y="113970"/>
                  </a:lnTo>
                  <a:lnTo>
                    <a:pt x="1001629" y="91730"/>
                  </a:lnTo>
                  <a:lnTo>
                    <a:pt x="959963" y="71516"/>
                  </a:lnTo>
                  <a:lnTo>
                    <a:pt x="914794" y="53487"/>
                  </a:lnTo>
                  <a:lnTo>
                    <a:pt x="866417" y="37800"/>
                  </a:lnTo>
                  <a:lnTo>
                    <a:pt x="815128" y="24612"/>
                  </a:lnTo>
                  <a:lnTo>
                    <a:pt x="761220" y="14080"/>
                  </a:lnTo>
                  <a:lnTo>
                    <a:pt x="704990" y="6362"/>
                  </a:lnTo>
                  <a:lnTo>
                    <a:pt x="646731" y="1616"/>
                  </a:lnTo>
                  <a:lnTo>
                    <a:pt x="58674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53739" y="1452372"/>
              <a:ext cx="1173480" cy="626745"/>
            </a:xfrm>
            <a:custGeom>
              <a:avLst/>
              <a:gdLst/>
              <a:ahLst/>
              <a:cxnLst/>
              <a:rect l="l" t="t" r="r" b="b"/>
              <a:pathLst>
                <a:path w="1173479" h="626744">
                  <a:moveTo>
                    <a:pt x="0" y="313182"/>
                  </a:moveTo>
                  <a:lnTo>
                    <a:pt x="11920" y="250066"/>
                  </a:lnTo>
                  <a:lnTo>
                    <a:pt x="46108" y="191279"/>
                  </a:lnTo>
                  <a:lnTo>
                    <a:pt x="100204" y="138080"/>
                  </a:lnTo>
                  <a:lnTo>
                    <a:pt x="133981" y="113970"/>
                  </a:lnTo>
                  <a:lnTo>
                    <a:pt x="171850" y="91730"/>
                  </a:lnTo>
                  <a:lnTo>
                    <a:pt x="213516" y="71516"/>
                  </a:lnTo>
                  <a:lnTo>
                    <a:pt x="258685" y="53487"/>
                  </a:lnTo>
                  <a:lnTo>
                    <a:pt x="307062" y="37800"/>
                  </a:lnTo>
                  <a:lnTo>
                    <a:pt x="358351" y="24612"/>
                  </a:lnTo>
                  <a:lnTo>
                    <a:pt x="412259" y="14080"/>
                  </a:lnTo>
                  <a:lnTo>
                    <a:pt x="468489" y="6362"/>
                  </a:lnTo>
                  <a:lnTo>
                    <a:pt x="526748" y="1616"/>
                  </a:lnTo>
                  <a:lnTo>
                    <a:pt x="586740" y="0"/>
                  </a:lnTo>
                  <a:lnTo>
                    <a:pt x="646731" y="1616"/>
                  </a:lnTo>
                  <a:lnTo>
                    <a:pt x="704990" y="6362"/>
                  </a:lnTo>
                  <a:lnTo>
                    <a:pt x="761220" y="14080"/>
                  </a:lnTo>
                  <a:lnTo>
                    <a:pt x="815128" y="24612"/>
                  </a:lnTo>
                  <a:lnTo>
                    <a:pt x="866417" y="37800"/>
                  </a:lnTo>
                  <a:lnTo>
                    <a:pt x="914794" y="53487"/>
                  </a:lnTo>
                  <a:lnTo>
                    <a:pt x="959963" y="71516"/>
                  </a:lnTo>
                  <a:lnTo>
                    <a:pt x="1001629" y="91730"/>
                  </a:lnTo>
                  <a:lnTo>
                    <a:pt x="1039498" y="113970"/>
                  </a:lnTo>
                  <a:lnTo>
                    <a:pt x="1073275" y="138080"/>
                  </a:lnTo>
                  <a:lnTo>
                    <a:pt x="1102664" y="163902"/>
                  </a:lnTo>
                  <a:lnTo>
                    <a:pt x="1147101" y="220052"/>
                  </a:lnTo>
                  <a:lnTo>
                    <a:pt x="1170450" y="281161"/>
                  </a:lnTo>
                  <a:lnTo>
                    <a:pt x="1173480" y="313182"/>
                  </a:lnTo>
                  <a:lnTo>
                    <a:pt x="1170450" y="345202"/>
                  </a:lnTo>
                  <a:lnTo>
                    <a:pt x="1147101" y="406311"/>
                  </a:lnTo>
                  <a:lnTo>
                    <a:pt x="1102664" y="462461"/>
                  </a:lnTo>
                  <a:lnTo>
                    <a:pt x="1073275" y="488283"/>
                  </a:lnTo>
                  <a:lnTo>
                    <a:pt x="1039498" y="512393"/>
                  </a:lnTo>
                  <a:lnTo>
                    <a:pt x="1001629" y="534633"/>
                  </a:lnTo>
                  <a:lnTo>
                    <a:pt x="959963" y="554847"/>
                  </a:lnTo>
                  <a:lnTo>
                    <a:pt x="914794" y="572876"/>
                  </a:lnTo>
                  <a:lnTo>
                    <a:pt x="866417" y="588563"/>
                  </a:lnTo>
                  <a:lnTo>
                    <a:pt x="815128" y="601751"/>
                  </a:lnTo>
                  <a:lnTo>
                    <a:pt x="761220" y="612283"/>
                  </a:lnTo>
                  <a:lnTo>
                    <a:pt x="704990" y="620001"/>
                  </a:lnTo>
                  <a:lnTo>
                    <a:pt x="646731" y="624747"/>
                  </a:lnTo>
                  <a:lnTo>
                    <a:pt x="586740" y="626364"/>
                  </a:lnTo>
                  <a:lnTo>
                    <a:pt x="526748" y="624747"/>
                  </a:lnTo>
                  <a:lnTo>
                    <a:pt x="468489" y="620001"/>
                  </a:lnTo>
                  <a:lnTo>
                    <a:pt x="412259" y="612283"/>
                  </a:lnTo>
                  <a:lnTo>
                    <a:pt x="358351" y="601751"/>
                  </a:lnTo>
                  <a:lnTo>
                    <a:pt x="307062" y="588563"/>
                  </a:lnTo>
                  <a:lnTo>
                    <a:pt x="258685" y="572876"/>
                  </a:lnTo>
                  <a:lnTo>
                    <a:pt x="213516" y="554847"/>
                  </a:lnTo>
                  <a:lnTo>
                    <a:pt x="171850" y="534633"/>
                  </a:lnTo>
                  <a:lnTo>
                    <a:pt x="133981" y="512393"/>
                  </a:lnTo>
                  <a:lnTo>
                    <a:pt x="100204" y="488283"/>
                  </a:lnTo>
                  <a:lnTo>
                    <a:pt x="70815" y="462461"/>
                  </a:lnTo>
                  <a:lnTo>
                    <a:pt x="26378" y="406311"/>
                  </a:lnTo>
                  <a:lnTo>
                    <a:pt x="3029" y="345202"/>
                  </a:lnTo>
                  <a:lnTo>
                    <a:pt x="0" y="313182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506491" y="1542745"/>
            <a:ext cx="6692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latin typeface="Gill Sans MT"/>
                <a:cs typeface="Gill Sans MT"/>
              </a:rPr>
              <a:t>Coal </a:t>
            </a:r>
            <a:r>
              <a:rPr sz="900" b="1" spc="-10" dirty="0">
                <a:latin typeface="Gill Sans MT"/>
                <a:cs typeface="Gill Sans MT"/>
              </a:rPr>
              <a:t>Compliance </a:t>
            </a:r>
            <a:r>
              <a:rPr sz="900" b="1" spc="-20" dirty="0">
                <a:latin typeface="Gill Sans MT"/>
                <a:cs typeface="Gill Sans MT"/>
              </a:rPr>
              <a:t>Date</a:t>
            </a:r>
            <a:endParaRPr sz="900">
              <a:latin typeface="Gill Sans MT"/>
              <a:cs typeface="Gill Sans M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6725157" y="1439925"/>
            <a:ext cx="1184910" cy="639445"/>
            <a:chOff x="6725157" y="1439925"/>
            <a:chExt cx="1184910" cy="639445"/>
          </a:xfrm>
        </p:grpSpPr>
        <p:sp>
          <p:nvSpPr>
            <p:cNvPr id="26" name="object 26"/>
            <p:cNvSpPr/>
            <p:nvPr/>
          </p:nvSpPr>
          <p:spPr>
            <a:xfrm>
              <a:off x="6731507" y="1446275"/>
              <a:ext cx="1172210" cy="626745"/>
            </a:xfrm>
            <a:custGeom>
              <a:avLst/>
              <a:gdLst/>
              <a:ahLst/>
              <a:cxnLst/>
              <a:rect l="l" t="t" r="r" b="b"/>
              <a:pathLst>
                <a:path w="1172209" h="626744">
                  <a:moveTo>
                    <a:pt x="585978" y="0"/>
                  </a:moveTo>
                  <a:lnTo>
                    <a:pt x="526066" y="1616"/>
                  </a:lnTo>
                  <a:lnTo>
                    <a:pt x="467884" y="6362"/>
                  </a:lnTo>
                  <a:lnTo>
                    <a:pt x="411728" y="14080"/>
                  </a:lnTo>
                  <a:lnTo>
                    <a:pt x="357891" y="24612"/>
                  </a:lnTo>
                  <a:lnTo>
                    <a:pt x="306668" y="37800"/>
                  </a:lnTo>
                  <a:lnTo>
                    <a:pt x="258354" y="53487"/>
                  </a:lnTo>
                  <a:lnTo>
                    <a:pt x="213243" y="71516"/>
                  </a:lnTo>
                  <a:lnTo>
                    <a:pt x="171630" y="91730"/>
                  </a:lnTo>
                  <a:lnTo>
                    <a:pt x="133810" y="113970"/>
                  </a:lnTo>
                  <a:lnTo>
                    <a:pt x="100077" y="138080"/>
                  </a:lnTo>
                  <a:lnTo>
                    <a:pt x="70725" y="163902"/>
                  </a:lnTo>
                  <a:lnTo>
                    <a:pt x="26344" y="220052"/>
                  </a:lnTo>
                  <a:lnTo>
                    <a:pt x="3025" y="281161"/>
                  </a:lnTo>
                  <a:lnTo>
                    <a:pt x="0" y="313182"/>
                  </a:lnTo>
                  <a:lnTo>
                    <a:pt x="3025" y="345202"/>
                  </a:lnTo>
                  <a:lnTo>
                    <a:pt x="26344" y="406311"/>
                  </a:lnTo>
                  <a:lnTo>
                    <a:pt x="70725" y="462461"/>
                  </a:lnTo>
                  <a:lnTo>
                    <a:pt x="100077" y="488283"/>
                  </a:lnTo>
                  <a:lnTo>
                    <a:pt x="133810" y="512393"/>
                  </a:lnTo>
                  <a:lnTo>
                    <a:pt x="171630" y="534633"/>
                  </a:lnTo>
                  <a:lnTo>
                    <a:pt x="213243" y="554847"/>
                  </a:lnTo>
                  <a:lnTo>
                    <a:pt x="258354" y="572876"/>
                  </a:lnTo>
                  <a:lnTo>
                    <a:pt x="306668" y="588563"/>
                  </a:lnTo>
                  <a:lnTo>
                    <a:pt x="357891" y="601751"/>
                  </a:lnTo>
                  <a:lnTo>
                    <a:pt x="411728" y="612283"/>
                  </a:lnTo>
                  <a:lnTo>
                    <a:pt x="467884" y="620001"/>
                  </a:lnTo>
                  <a:lnTo>
                    <a:pt x="526066" y="624747"/>
                  </a:lnTo>
                  <a:lnTo>
                    <a:pt x="585978" y="626364"/>
                  </a:lnTo>
                  <a:lnTo>
                    <a:pt x="645889" y="624747"/>
                  </a:lnTo>
                  <a:lnTo>
                    <a:pt x="704071" y="620001"/>
                  </a:lnTo>
                  <a:lnTo>
                    <a:pt x="760227" y="612283"/>
                  </a:lnTo>
                  <a:lnTo>
                    <a:pt x="814064" y="601751"/>
                  </a:lnTo>
                  <a:lnTo>
                    <a:pt x="865287" y="588563"/>
                  </a:lnTo>
                  <a:lnTo>
                    <a:pt x="913601" y="572876"/>
                  </a:lnTo>
                  <a:lnTo>
                    <a:pt x="958712" y="554847"/>
                  </a:lnTo>
                  <a:lnTo>
                    <a:pt x="1000325" y="534633"/>
                  </a:lnTo>
                  <a:lnTo>
                    <a:pt x="1038145" y="512393"/>
                  </a:lnTo>
                  <a:lnTo>
                    <a:pt x="1071878" y="488283"/>
                  </a:lnTo>
                  <a:lnTo>
                    <a:pt x="1101230" y="462461"/>
                  </a:lnTo>
                  <a:lnTo>
                    <a:pt x="1145611" y="406311"/>
                  </a:lnTo>
                  <a:lnTo>
                    <a:pt x="1168930" y="345202"/>
                  </a:lnTo>
                  <a:lnTo>
                    <a:pt x="1171956" y="313182"/>
                  </a:lnTo>
                  <a:lnTo>
                    <a:pt x="1168930" y="281161"/>
                  </a:lnTo>
                  <a:lnTo>
                    <a:pt x="1145611" y="220052"/>
                  </a:lnTo>
                  <a:lnTo>
                    <a:pt x="1101230" y="163902"/>
                  </a:lnTo>
                  <a:lnTo>
                    <a:pt x="1071878" y="138080"/>
                  </a:lnTo>
                  <a:lnTo>
                    <a:pt x="1038145" y="113970"/>
                  </a:lnTo>
                  <a:lnTo>
                    <a:pt x="1000325" y="91730"/>
                  </a:lnTo>
                  <a:lnTo>
                    <a:pt x="958712" y="71516"/>
                  </a:lnTo>
                  <a:lnTo>
                    <a:pt x="913601" y="53487"/>
                  </a:lnTo>
                  <a:lnTo>
                    <a:pt x="865287" y="37800"/>
                  </a:lnTo>
                  <a:lnTo>
                    <a:pt x="814064" y="24612"/>
                  </a:lnTo>
                  <a:lnTo>
                    <a:pt x="760227" y="14080"/>
                  </a:lnTo>
                  <a:lnTo>
                    <a:pt x="704071" y="6362"/>
                  </a:lnTo>
                  <a:lnTo>
                    <a:pt x="645889" y="1616"/>
                  </a:lnTo>
                  <a:lnTo>
                    <a:pt x="585978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731507" y="1446275"/>
              <a:ext cx="1172210" cy="626745"/>
            </a:xfrm>
            <a:custGeom>
              <a:avLst/>
              <a:gdLst/>
              <a:ahLst/>
              <a:cxnLst/>
              <a:rect l="l" t="t" r="r" b="b"/>
              <a:pathLst>
                <a:path w="1172209" h="626744">
                  <a:moveTo>
                    <a:pt x="0" y="313182"/>
                  </a:moveTo>
                  <a:lnTo>
                    <a:pt x="11905" y="250066"/>
                  </a:lnTo>
                  <a:lnTo>
                    <a:pt x="46049" y="191279"/>
                  </a:lnTo>
                  <a:lnTo>
                    <a:pt x="100077" y="138080"/>
                  </a:lnTo>
                  <a:lnTo>
                    <a:pt x="133810" y="113970"/>
                  </a:lnTo>
                  <a:lnTo>
                    <a:pt x="171630" y="91730"/>
                  </a:lnTo>
                  <a:lnTo>
                    <a:pt x="213243" y="71516"/>
                  </a:lnTo>
                  <a:lnTo>
                    <a:pt x="258354" y="53487"/>
                  </a:lnTo>
                  <a:lnTo>
                    <a:pt x="306668" y="37800"/>
                  </a:lnTo>
                  <a:lnTo>
                    <a:pt x="357891" y="24612"/>
                  </a:lnTo>
                  <a:lnTo>
                    <a:pt x="411728" y="14080"/>
                  </a:lnTo>
                  <a:lnTo>
                    <a:pt x="467884" y="6362"/>
                  </a:lnTo>
                  <a:lnTo>
                    <a:pt x="526066" y="1616"/>
                  </a:lnTo>
                  <a:lnTo>
                    <a:pt x="585978" y="0"/>
                  </a:lnTo>
                  <a:lnTo>
                    <a:pt x="645889" y="1616"/>
                  </a:lnTo>
                  <a:lnTo>
                    <a:pt x="704071" y="6362"/>
                  </a:lnTo>
                  <a:lnTo>
                    <a:pt x="760227" y="14080"/>
                  </a:lnTo>
                  <a:lnTo>
                    <a:pt x="814064" y="24612"/>
                  </a:lnTo>
                  <a:lnTo>
                    <a:pt x="865287" y="37800"/>
                  </a:lnTo>
                  <a:lnTo>
                    <a:pt x="913601" y="53487"/>
                  </a:lnTo>
                  <a:lnTo>
                    <a:pt x="958712" y="71516"/>
                  </a:lnTo>
                  <a:lnTo>
                    <a:pt x="1000325" y="91730"/>
                  </a:lnTo>
                  <a:lnTo>
                    <a:pt x="1038145" y="113970"/>
                  </a:lnTo>
                  <a:lnTo>
                    <a:pt x="1071878" y="138080"/>
                  </a:lnTo>
                  <a:lnTo>
                    <a:pt x="1101230" y="163902"/>
                  </a:lnTo>
                  <a:lnTo>
                    <a:pt x="1145611" y="220052"/>
                  </a:lnTo>
                  <a:lnTo>
                    <a:pt x="1168930" y="281161"/>
                  </a:lnTo>
                  <a:lnTo>
                    <a:pt x="1171956" y="313182"/>
                  </a:lnTo>
                  <a:lnTo>
                    <a:pt x="1168930" y="345202"/>
                  </a:lnTo>
                  <a:lnTo>
                    <a:pt x="1145611" y="406311"/>
                  </a:lnTo>
                  <a:lnTo>
                    <a:pt x="1101230" y="462461"/>
                  </a:lnTo>
                  <a:lnTo>
                    <a:pt x="1071878" y="488283"/>
                  </a:lnTo>
                  <a:lnTo>
                    <a:pt x="1038145" y="512393"/>
                  </a:lnTo>
                  <a:lnTo>
                    <a:pt x="1000325" y="534633"/>
                  </a:lnTo>
                  <a:lnTo>
                    <a:pt x="958712" y="554847"/>
                  </a:lnTo>
                  <a:lnTo>
                    <a:pt x="913601" y="572876"/>
                  </a:lnTo>
                  <a:lnTo>
                    <a:pt x="865287" y="588563"/>
                  </a:lnTo>
                  <a:lnTo>
                    <a:pt x="814064" y="601751"/>
                  </a:lnTo>
                  <a:lnTo>
                    <a:pt x="760227" y="612283"/>
                  </a:lnTo>
                  <a:lnTo>
                    <a:pt x="704071" y="620001"/>
                  </a:lnTo>
                  <a:lnTo>
                    <a:pt x="645889" y="624747"/>
                  </a:lnTo>
                  <a:lnTo>
                    <a:pt x="585978" y="626364"/>
                  </a:lnTo>
                  <a:lnTo>
                    <a:pt x="526066" y="624747"/>
                  </a:lnTo>
                  <a:lnTo>
                    <a:pt x="467884" y="620001"/>
                  </a:lnTo>
                  <a:lnTo>
                    <a:pt x="411728" y="612283"/>
                  </a:lnTo>
                  <a:lnTo>
                    <a:pt x="357891" y="601751"/>
                  </a:lnTo>
                  <a:lnTo>
                    <a:pt x="306668" y="588563"/>
                  </a:lnTo>
                  <a:lnTo>
                    <a:pt x="258354" y="572876"/>
                  </a:lnTo>
                  <a:lnTo>
                    <a:pt x="213243" y="554847"/>
                  </a:lnTo>
                  <a:lnTo>
                    <a:pt x="171630" y="534633"/>
                  </a:lnTo>
                  <a:lnTo>
                    <a:pt x="133810" y="512393"/>
                  </a:lnTo>
                  <a:lnTo>
                    <a:pt x="100077" y="488283"/>
                  </a:lnTo>
                  <a:lnTo>
                    <a:pt x="70725" y="462461"/>
                  </a:lnTo>
                  <a:lnTo>
                    <a:pt x="26344" y="406311"/>
                  </a:lnTo>
                  <a:lnTo>
                    <a:pt x="3025" y="345202"/>
                  </a:lnTo>
                  <a:lnTo>
                    <a:pt x="0" y="313182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983376" y="1537030"/>
            <a:ext cx="6692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b="1" spc="-25" dirty="0">
                <a:solidFill>
                  <a:srgbClr val="FFFFFF"/>
                </a:solidFill>
                <a:latin typeface="Gill Sans MT"/>
                <a:cs typeface="Gill Sans MT"/>
              </a:rPr>
              <a:t>MNM</a:t>
            </a:r>
            <a:endParaRPr sz="900">
              <a:latin typeface="Gill Sans MT"/>
              <a:cs typeface="Gill Sans MT"/>
            </a:endParaRPr>
          </a:p>
          <a:p>
            <a:pPr marL="12700" marR="5080" algn="ctr">
              <a:lnSpc>
                <a:spcPct val="100000"/>
              </a:lnSpc>
            </a:pPr>
            <a:r>
              <a:rPr sz="900" b="1" spc="-10" dirty="0">
                <a:solidFill>
                  <a:srgbClr val="FFFFFF"/>
                </a:solidFill>
                <a:latin typeface="Gill Sans MT"/>
                <a:cs typeface="Gill Sans MT"/>
              </a:rPr>
              <a:t>Compliance </a:t>
            </a:r>
            <a:r>
              <a:rPr sz="900" b="1" spc="-20" dirty="0">
                <a:solidFill>
                  <a:srgbClr val="FFFFFF"/>
                </a:solidFill>
                <a:latin typeface="Gill Sans MT"/>
                <a:cs typeface="Gill Sans MT"/>
              </a:rPr>
              <a:t>Date</a:t>
            </a:r>
            <a:endParaRPr sz="900">
              <a:latin typeface="Gill Sans MT"/>
              <a:cs typeface="Gill Sans MT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444497" y="3576573"/>
            <a:ext cx="9301480" cy="349885"/>
            <a:chOff x="1444497" y="3576573"/>
            <a:chExt cx="9301480" cy="349885"/>
          </a:xfrm>
        </p:grpSpPr>
        <p:sp>
          <p:nvSpPr>
            <p:cNvPr id="30" name="object 30"/>
            <p:cNvSpPr/>
            <p:nvPr/>
          </p:nvSpPr>
          <p:spPr>
            <a:xfrm>
              <a:off x="1450847" y="3582923"/>
              <a:ext cx="9288780" cy="337185"/>
            </a:xfrm>
            <a:custGeom>
              <a:avLst/>
              <a:gdLst/>
              <a:ahLst/>
              <a:cxnLst/>
              <a:rect l="l" t="t" r="r" b="b"/>
              <a:pathLst>
                <a:path w="9288780" h="337185">
                  <a:moveTo>
                    <a:pt x="9288780" y="0"/>
                  </a:moveTo>
                  <a:lnTo>
                    <a:pt x="0" y="0"/>
                  </a:lnTo>
                  <a:lnTo>
                    <a:pt x="0" y="336804"/>
                  </a:lnTo>
                  <a:lnTo>
                    <a:pt x="9288780" y="336804"/>
                  </a:lnTo>
                  <a:lnTo>
                    <a:pt x="928878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50847" y="3582923"/>
              <a:ext cx="9288780" cy="337185"/>
            </a:xfrm>
            <a:custGeom>
              <a:avLst/>
              <a:gdLst/>
              <a:ahLst/>
              <a:cxnLst/>
              <a:rect l="l" t="t" r="r" b="b"/>
              <a:pathLst>
                <a:path w="9288780" h="337185">
                  <a:moveTo>
                    <a:pt x="0" y="0"/>
                  </a:moveTo>
                  <a:lnTo>
                    <a:pt x="9288780" y="0"/>
                  </a:lnTo>
                  <a:lnTo>
                    <a:pt x="9288780" y="336804"/>
                  </a:lnTo>
                  <a:lnTo>
                    <a:pt x="0" y="33680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50847" y="3750563"/>
              <a:ext cx="9289415" cy="0"/>
            </a:xfrm>
            <a:custGeom>
              <a:avLst/>
              <a:gdLst/>
              <a:ahLst/>
              <a:cxnLst/>
              <a:rect l="l" t="t" r="r" b="b"/>
              <a:pathLst>
                <a:path w="9289415">
                  <a:moveTo>
                    <a:pt x="0" y="0"/>
                  </a:moveTo>
                  <a:lnTo>
                    <a:pt x="230124" y="0"/>
                  </a:lnTo>
                </a:path>
                <a:path w="9289415">
                  <a:moveTo>
                    <a:pt x="1805939" y="0"/>
                  </a:moveTo>
                  <a:lnTo>
                    <a:pt x="9289021" y="0"/>
                  </a:lnTo>
                </a:path>
              </a:pathLst>
            </a:custGeom>
            <a:ln w="635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835908" y="3621023"/>
              <a:ext cx="1605280" cy="268605"/>
            </a:xfrm>
            <a:custGeom>
              <a:avLst/>
              <a:gdLst/>
              <a:ahLst/>
              <a:cxnLst/>
              <a:rect l="l" t="t" r="r" b="b"/>
              <a:pathLst>
                <a:path w="1605279" h="268604">
                  <a:moveTo>
                    <a:pt x="1470660" y="0"/>
                  </a:moveTo>
                  <a:lnTo>
                    <a:pt x="0" y="0"/>
                  </a:lnTo>
                  <a:lnTo>
                    <a:pt x="0" y="268224"/>
                  </a:lnTo>
                  <a:lnTo>
                    <a:pt x="1470660" y="268224"/>
                  </a:lnTo>
                  <a:lnTo>
                    <a:pt x="1604772" y="134112"/>
                  </a:lnTo>
                  <a:lnTo>
                    <a:pt x="147066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835908" y="3621023"/>
              <a:ext cx="1605280" cy="268605"/>
            </a:xfrm>
            <a:custGeom>
              <a:avLst/>
              <a:gdLst/>
              <a:ahLst/>
              <a:cxnLst/>
              <a:rect l="l" t="t" r="r" b="b"/>
              <a:pathLst>
                <a:path w="1605279" h="268604">
                  <a:moveTo>
                    <a:pt x="0" y="0"/>
                  </a:moveTo>
                  <a:lnTo>
                    <a:pt x="1470660" y="0"/>
                  </a:lnTo>
                  <a:lnTo>
                    <a:pt x="1604772" y="134112"/>
                  </a:lnTo>
                  <a:lnTo>
                    <a:pt x="1470660" y="268224"/>
                  </a:lnTo>
                  <a:lnTo>
                    <a:pt x="0" y="26822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914251" y="3677486"/>
            <a:ext cx="117475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Gill Sans MT"/>
                <a:cs typeface="Gill Sans MT"/>
              </a:rPr>
              <a:t>Coal</a:t>
            </a:r>
            <a:r>
              <a:rPr sz="800" b="1" spc="-40" dirty="0">
                <a:latin typeface="Gill Sans MT"/>
                <a:cs typeface="Gill Sans MT"/>
              </a:rPr>
              <a:t> </a:t>
            </a:r>
            <a:r>
              <a:rPr sz="800" b="1" dirty="0">
                <a:latin typeface="Gill Sans MT"/>
                <a:cs typeface="Gill Sans MT"/>
              </a:rPr>
              <a:t>Sampling</a:t>
            </a:r>
            <a:r>
              <a:rPr sz="800" b="1" spc="-10" dirty="0">
                <a:latin typeface="Gill Sans MT"/>
                <a:cs typeface="Gill Sans MT"/>
              </a:rPr>
              <a:t> Required</a:t>
            </a:r>
            <a:endParaRPr sz="800">
              <a:latin typeface="Gill Sans MT"/>
              <a:cs typeface="Gill Sans MT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7308850" y="3614673"/>
            <a:ext cx="1683385" cy="279400"/>
            <a:chOff x="7308850" y="3614673"/>
            <a:chExt cx="1683385" cy="279400"/>
          </a:xfrm>
        </p:grpSpPr>
        <p:sp>
          <p:nvSpPr>
            <p:cNvPr id="37" name="object 37"/>
            <p:cNvSpPr/>
            <p:nvPr/>
          </p:nvSpPr>
          <p:spPr>
            <a:xfrm>
              <a:off x="7315200" y="3621023"/>
              <a:ext cx="1670685" cy="266700"/>
            </a:xfrm>
            <a:custGeom>
              <a:avLst/>
              <a:gdLst/>
              <a:ahLst/>
              <a:cxnLst/>
              <a:rect l="l" t="t" r="r" b="b"/>
              <a:pathLst>
                <a:path w="1670684" h="266700">
                  <a:moveTo>
                    <a:pt x="1536954" y="0"/>
                  </a:moveTo>
                  <a:lnTo>
                    <a:pt x="0" y="0"/>
                  </a:lnTo>
                  <a:lnTo>
                    <a:pt x="0" y="266700"/>
                  </a:lnTo>
                  <a:lnTo>
                    <a:pt x="1536954" y="266700"/>
                  </a:lnTo>
                  <a:lnTo>
                    <a:pt x="1670304" y="133350"/>
                  </a:lnTo>
                  <a:lnTo>
                    <a:pt x="1536954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315200" y="3621023"/>
              <a:ext cx="1670685" cy="266700"/>
            </a:xfrm>
            <a:custGeom>
              <a:avLst/>
              <a:gdLst/>
              <a:ahLst/>
              <a:cxnLst/>
              <a:rect l="l" t="t" r="r" b="b"/>
              <a:pathLst>
                <a:path w="1670684" h="266700">
                  <a:moveTo>
                    <a:pt x="0" y="0"/>
                  </a:moveTo>
                  <a:lnTo>
                    <a:pt x="1536954" y="0"/>
                  </a:lnTo>
                  <a:lnTo>
                    <a:pt x="1670304" y="133350"/>
                  </a:lnTo>
                  <a:lnTo>
                    <a:pt x="1536954" y="266700"/>
                  </a:lnTo>
                  <a:lnTo>
                    <a:pt x="0" y="2667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7393888" y="3676689"/>
            <a:ext cx="12223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MNM</a:t>
            </a:r>
            <a:r>
              <a:rPr sz="800" b="1" spc="-2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Sampling</a:t>
            </a:r>
            <a:r>
              <a:rPr sz="800" b="1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Gill Sans MT"/>
                <a:cs typeface="Gill Sans MT"/>
              </a:rPr>
              <a:t>Required</a:t>
            </a:r>
            <a:endParaRPr sz="800">
              <a:latin typeface="Gill Sans MT"/>
              <a:cs typeface="Gill Sans MT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1444497" y="4394961"/>
            <a:ext cx="9301480" cy="349885"/>
            <a:chOff x="1444497" y="4394961"/>
            <a:chExt cx="9301480" cy="349885"/>
          </a:xfrm>
        </p:grpSpPr>
        <p:sp>
          <p:nvSpPr>
            <p:cNvPr id="41" name="object 41"/>
            <p:cNvSpPr/>
            <p:nvPr/>
          </p:nvSpPr>
          <p:spPr>
            <a:xfrm>
              <a:off x="1450847" y="4401311"/>
              <a:ext cx="9288780" cy="337185"/>
            </a:xfrm>
            <a:custGeom>
              <a:avLst/>
              <a:gdLst/>
              <a:ahLst/>
              <a:cxnLst/>
              <a:rect l="l" t="t" r="r" b="b"/>
              <a:pathLst>
                <a:path w="9288780" h="337185">
                  <a:moveTo>
                    <a:pt x="9288780" y="0"/>
                  </a:moveTo>
                  <a:lnTo>
                    <a:pt x="0" y="0"/>
                  </a:lnTo>
                  <a:lnTo>
                    <a:pt x="0" y="336804"/>
                  </a:lnTo>
                  <a:lnTo>
                    <a:pt x="9288780" y="336804"/>
                  </a:lnTo>
                  <a:lnTo>
                    <a:pt x="928878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450847" y="4401311"/>
              <a:ext cx="9288780" cy="337185"/>
            </a:xfrm>
            <a:custGeom>
              <a:avLst/>
              <a:gdLst/>
              <a:ahLst/>
              <a:cxnLst/>
              <a:rect l="l" t="t" r="r" b="b"/>
              <a:pathLst>
                <a:path w="9288780" h="337185">
                  <a:moveTo>
                    <a:pt x="0" y="0"/>
                  </a:moveTo>
                  <a:lnTo>
                    <a:pt x="9288780" y="0"/>
                  </a:lnTo>
                  <a:lnTo>
                    <a:pt x="9288780" y="336804"/>
                  </a:lnTo>
                  <a:lnTo>
                    <a:pt x="0" y="33680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450847" y="4570475"/>
              <a:ext cx="9289415" cy="0"/>
            </a:xfrm>
            <a:custGeom>
              <a:avLst/>
              <a:gdLst/>
              <a:ahLst/>
              <a:cxnLst/>
              <a:rect l="l" t="t" r="r" b="b"/>
              <a:pathLst>
                <a:path w="9289415">
                  <a:moveTo>
                    <a:pt x="0" y="0"/>
                  </a:moveTo>
                  <a:lnTo>
                    <a:pt x="230124" y="0"/>
                  </a:lnTo>
                </a:path>
                <a:path w="9289415">
                  <a:moveTo>
                    <a:pt x="1805939" y="0"/>
                  </a:moveTo>
                  <a:lnTo>
                    <a:pt x="9289021" y="0"/>
                  </a:lnTo>
                </a:path>
              </a:pathLst>
            </a:custGeom>
            <a:ln w="635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309103" y="4434839"/>
              <a:ext cx="1705610" cy="279400"/>
            </a:xfrm>
            <a:custGeom>
              <a:avLst/>
              <a:gdLst/>
              <a:ahLst/>
              <a:cxnLst/>
              <a:rect l="l" t="t" r="r" b="b"/>
              <a:pathLst>
                <a:path w="1705609" h="279400">
                  <a:moveTo>
                    <a:pt x="1565910" y="0"/>
                  </a:moveTo>
                  <a:lnTo>
                    <a:pt x="0" y="0"/>
                  </a:lnTo>
                  <a:lnTo>
                    <a:pt x="0" y="278892"/>
                  </a:lnTo>
                  <a:lnTo>
                    <a:pt x="1565910" y="278892"/>
                  </a:lnTo>
                  <a:lnTo>
                    <a:pt x="1705356" y="139446"/>
                  </a:lnTo>
                  <a:lnTo>
                    <a:pt x="156591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309103" y="4434839"/>
              <a:ext cx="1705610" cy="279400"/>
            </a:xfrm>
            <a:custGeom>
              <a:avLst/>
              <a:gdLst/>
              <a:ahLst/>
              <a:cxnLst/>
              <a:rect l="l" t="t" r="r" b="b"/>
              <a:pathLst>
                <a:path w="1705609" h="279400">
                  <a:moveTo>
                    <a:pt x="0" y="0"/>
                  </a:moveTo>
                  <a:lnTo>
                    <a:pt x="1565910" y="0"/>
                  </a:lnTo>
                  <a:lnTo>
                    <a:pt x="1705356" y="139446"/>
                  </a:lnTo>
                  <a:lnTo>
                    <a:pt x="1565910" y="278892"/>
                  </a:lnTo>
                  <a:lnTo>
                    <a:pt x="0" y="27889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387728" y="4434857"/>
            <a:ext cx="12922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MNM</a:t>
            </a:r>
            <a:r>
              <a:rPr sz="800" b="1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Medical</a:t>
            </a:r>
            <a:r>
              <a:rPr sz="800" b="1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Gill Sans MT"/>
                <a:cs typeface="Gill Sans MT"/>
              </a:rPr>
              <a:t>Surveillance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387728" y="4556774"/>
            <a:ext cx="458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FFFFFF"/>
                </a:solidFill>
                <a:latin typeface="Gill Sans MT"/>
                <a:cs typeface="Gill Sans MT"/>
              </a:rPr>
              <a:t>Required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63970" y="3617381"/>
            <a:ext cx="8534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Gill Sans MT"/>
                <a:cs typeface="Gill Sans MT"/>
              </a:rPr>
              <a:t>Periodic</a:t>
            </a:r>
            <a:r>
              <a:rPr sz="800" spc="-30" dirty="0">
                <a:latin typeface="Gill Sans MT"/>
                <a:cs typeface="Gill Sans MT"/>
              </a:rPr>
              <a:t> </a:t>
            </a:r>
            <a:r>
              <a:rPr sz="800" spc="-10" dirty="0">
                <a:latin typeface="Gill Sans MT"/>
                <a:cs typeface="Gill Sans MT"/>
              </a:rPr>
              <a:t>Evaluations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953928" y="3739298"/>
            <a:ext cx="6743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Gill Sans MT"/>
                <a:cs typeface="Gill Sans MT"/>
              </a:rPr>
              <a:t>Every</a:t>
            </a:r>
            <a:r>
              <a:rPr sz="800" spc="-15" dirty="0">
                <a:latin typeface="Gill Sans MT"/>
                <a:cs typeface="Gill Sans MT"/>
              </a:rPr>
              <a:t> </a:t>
            </a:r>
            <a:r>
              <a:rPr sz="800" dirty="0">
                <a:latin typeface="Gill Sans MT"/>
                <a:cs typeface="Gill Sans MT"/>
              </a:rPr>
              <a:t>6 </a:t>
            </a:r>
            <a:r>
              <a:rPr sz="800" spc="-10" dirty="0">
                <a:latin typeface="Gill Sans MT"/>
                <a:cs typeface="Gill Sans MT"/>
              </a:rPr>
              <a:t>Months</a:t>
            </a:r>
            <a:endParaRPr sz="800">
              <a:latin typeface="Gill Sans MT"/>
              <a:cs typeface="Gill Sans MT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5612638" y="3640582"/>
            <a:ext cx="5055870" cy="218440"/>
            <a:chOff x="5612638" y="3640582"/>
            <a:chExt cx="5055870" cy="218440"/>
          </a:xfrm>
        </p:grpSpPr>
        <p:pic>
          <p:nvPicPr>
            <p:cNvPr id="51" name="object 5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12638" y="3643630"/>
              <a:ext cx="200151" cy="215392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69354" y="3642106"/>
              <a:ext cx="200151" cy="215392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9272016" y="3646932"/>
              <a:ext cx="187960" cy="204470"/>
            </a:xfrm>
            <a:custGeom>
              <a:avLst/>
              <a:gdLst/>
              <a:ahLst/>
              <a:cxnLst/>
              <a:rect l="l" t="t" r="r" b="b"/>
              <a:pathLst>
                <a:path w="187959" h="204470">
                  <a:moveTo>
                    <a:pt x="93726" y="0"/>
                  </a:moveTo>
                  <a:lnTo>
                    <a:pt x="0" y="0"/>
                  </a:lnTo>
                  <a:lnTo>
                    <a:pt x="93726" y="102108"/>
                  </a:lnTo>
                  <a:lnTo>
                    <a:pt x="0" y="204216"/>
                  </a:lnTo>
                  <a:lnTo>
                    <a:pt x="93726" y="204216"/>
                  </a:lnTo>
                  <a:lnTo>
                    <a:pt x="187452" y="102108"/>
                  </a:lnTo>
                  <a:lnTo>
                    <a:pt x="93726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9272016" y="3646932"/>
              <a:ext cx="187960" cy="204470"/>
            </a:xfrm>
            <a:custGeom>
              <a:avLst/>
              <a:gdLst/>
              <a:ahLst/>
              <a:cxnLst/>
              <a:rect l="l" t="t" r="r" b="b"/>
              <a:pathLst>
                <a:path w="187959" h="204470">
                  <a:moveTo>
                    <a:pt x="0" y="0"/>
                  </a:moveTo>
                  <a:lnTo>
                    <a:pt x="93726" y="0"/>
                  </a:lnTo>
                  <a:lnTo>
                    <a:pt x="187452" y="102108"/>
                  </a:lnTo>
                  <a:lnTo>
                    <a:pt x="93726" y="204216"/>
                  </a:lnTo>
                  <a:lnTo>
                    <a:pt x="0" y="204216"/>
                  </a:lnTo>
                  <a:lnTo>
                    <a:pt x="93726" y="102108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0474452" y="3646932"/>
              <a:ext cx="187960" cy="203200"/>
            </a:xfrm>
            <a:custGeom>
              <a:avLst/>
              <a:gdLst/>
              <a:ahLst/>
              <a:cxnLst/>
              <a:rect l="l" t="t" r="r" b="b"/>
              <a:pathLst>
                <a:path w="187959" h="203200">
                  <a:moveTo>
                    <a:pt x="93726" y="0"/>
                  </a:moveTo>
                  <a:lnTo>
                    <a:pt x="0" y="0"/>
                  </a:lnTo>
                  <a:lnTo>
                    <a:pt x="93726" y="101346"/>
                  </a:lnTo>
                  <a:lnTo>
                    <a:pt x="0" y="202692"/>
                  </a:lnTo>
                  <a:lnTo>
                    <a:pt x="93726" y="202692"/>
                  </a:lnTo>
                  <a:lnTo>
                    <a:pt x="187452" y="101346"/>
                  </a:lnTo>
                  <a:lnTo>
                    <a:pt x="93726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0474452" y="3646932"/>
              <a:ext cx="187960" cy="203200"/>
            </a:xfrm>
            <a:custGeom>
              <a:avLst/>
              <a:gdLst/>
              <a:ahLst/>
              <a:cxnLst/>
              <a:rect l="l" t="t" r="r" b="b"/>
              <a:pathLst>
                <a:path w="187959" h="203200">
                  <a:moveTo>
                    <a:pt x="0" y="0"/>
                  </a:moveTo>
                  <a:lnTo>
                    <a:pt x="93726" y="0"/>
                  </a:lnTo>
                  <a:lnTo>
                    <a:pt x="187452" y="101346"/>
                  </a:lnTo>
                  <a:lnTo>
                    <a:pt x="93726" y="202692"/>
                  </a:lnTo>
                  <a:lnTo>
                    <a:pt x="0" y="202692"/>
                  </a:lnTo>
                  <a:lnTo>
                    <a:pt x="93726" y="10134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9457042" y="3613689"/>
            <a:ext cx="85344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Gill Sans MT"/>
                <a:cs typeface="Gill Sans MT"/>
              </a:rPr>
              <a:t>Periodic</a:t>
            </a:r>
            <a:r>
              <a:rPr sz="800" spc="-30" dirty="0">
                <a:latin typeface="Gill Sans MT"/>
                <a:cs typeface="Gill Sans MT"/>
              </a:rPr>
              <a:t> </a:t>
            </a:r>
            <a:r>
              <a:rPr sz="800" spc="-10" dirty="0">
                <a:latin typeface="Gill Sans MT"/>
                <a:cs typeface="Gill Sans MT"/>
              </a:rPr>
              <a:t>Evaluations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546999" y="3735606"/>
            <a:ext cx="6743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Gill Sans MT"/>
                <a:cs typeface="Gill Sans MT"/>
              </a:rPr>
              <a:t>Every</a:t>
            </a:r>
            <a:r>
              <a:rPr sz="800" spc="-15" dirty="0">
                <a:latin typeface="Gill Sans MT"/>
                <a:cs typeface="Gill Sans MT"/>
              </a:rPr>
              <a:t> </a:t>
            </a:r>
            <a:r>
              <a:rPr sz="800" dirty="0">
                <a:latin typeface="Gill Sans MT"/>
                <a:cs typeface="Gill Sans MT"/>
              </a:rPr>
              <a:t>6 </a:t>
            </a:r>
            <a:r>
              <a:rPr sz="800" spc="-10" dirty="0">
                <a:latin typeface="Gill Sans MT"/>
                <a:cs typeface="Gill Sans MT"/>
              </a:rPr>
              <a:t>Months</a:t>
            </a:r>
            <a:endParaRPr sz="800">
              <a:latin typeface="Gill Sans MT"/>
              <a:cs typeface="Gill Sans MT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444497" y="3642105"/>
            <a:ext cx="9301480" cy="692785"/>
            <a:chOff x="1444497" y="3642105"/>
            <a:chExt cx="9301480" cy="692785"/>
          </a:xfrm>
        </p:grpSpPr>
        <p:sp>
          <p:nvSpPr>
            <p:cNvPr id="60" name="object 60"/>
            <p:cNvSpPr/>
            <p:nvPr/>
          </p:nvSpPr>
          <p:spPr>
            <a:xfrm>
              <a:off x="9105900" y="3649979"/>
              <a:ext cx="187960" cy="203200"/>
            </a:xfrm>
            <a:custGeom>
              <a:avLst/>
              <a:gdLst/>
              <a:ahLst/>
              <a:cxnLst/>
              <a:rect l="l" t="t" r="r" b="b"/>
              <a:pathLst>
                <a:path w="187959" h="203200">
                  <a:moveTo>
                    <a:pt x="93726" y="0"/>
                  </a:moveTo>
                  <a:lnTo>
                    <a:pt x="0" y="0"/>
                  </a:lnTo>
                  <a:lnTo>
                    <a:pt x="93726" y="101346"/>
                  </a:lnTo>
                  <a:lnTo>
                    <a:pt x="0" y="202692"/>
                  </a:lnTo>
                  <a:lnTo>
                    <a:pt x="93726" y="202692"/>
                  </a:lnTo>
                  <a:lnTo>
                    <a:pt x="187452" y="101346"/>
                  </a:lnTo>
                  <a:lnTo>
                    <a:pt x="937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105900" y="3649979"/>
              <a:ext cx="187960" cy="203200"/>
            </a:xfrm>
            <a:custGeom>
              <a:avLst/>
              <a:gdLst/>
              <a:ahLst/>
              <a:cxnLst/>
              <a:rect l="l" t="t" r="r" b="b"/>
              <a:pathLst>
                <a:path w="187959" h="203200">
                  <a:moveTo>
                    <a:pt x="0" y="0"/>
                  </a:moveTo>
                  <a:lnTo>
                    <a:pt x="93726" y="0"/>
                  </a:lnTo>
                  <a:lnTo>
                    <a:pt x="187452" y="101346"/>
                  </a:lnTo>
                  <a:lnTo>
                    <a:pt x="93726" y="202692"/>
                  </a:lnTo>
                  <a:lnTo>
                    <a:pt x="0" y="202692"/>
                  </a:lnTo>
                  <a:lnTo>
                    <a:pt x="93726" y="10134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0306812" y="3648455"/>
              <a:ext cx="187960" cy="203200"/>
            </a:xfrm>
            <a:custGeom>
              <a:avLst/>
              <a:gdLst/>
              <a:ahLst/>
              <a:cxnLst/>
              <a:rect l="l" t="t" r="r" b="b"/>
              <a:pathLst>
                <a:path w="187959" h="203200">
                  <a:moveTo>
                    <a:pt x="93726" y="0"/>
                  </a:moveTo>
                  <a:lnTo>
                    <a:pt x="0" y="0"/>
                  </a:lnTo>
                  <a:lnTo>
                    <a:pt x="93726" y="101346"/>
                  </a:lnTo>
                  <a:lnTo>
                    <a:pt x="0" y="202692"/>
                  </a:lnTo>
                  <a:lnTo>
                    <a:pt x="93726" y="202692"/>
                  </a:lnTo>
                  <a:lnTo>
                    <a:pt x="187452" y="101346"/>
                  </a:lnTo>
                  <a:lnTo>
                    <a:pt x="9372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306812" y="3648455"/>
              <a:ext cx="187960" cy="203200"/>
            </a:xfrm>
            <a:custGeom>
              <a:avLst/>
              <a:gdLst/>
              <a:ahLst/>
              <a:cxnLst/>
              <a:rect l="l" t="t" r="r" b="b"/>
              <a:pathLst>
                <a:path w="187959" h="203200">
                  <a:moveTo>
                    <a:pt x="0" y="0"/>
                  </a:moveTo>
                  <a:lnTo>
                    <a:pt x="93726" y="0"/>
                  </a:lnTo>
                  <a:lnTo>
                    <a:pt x="187452" y="101346"/>
                  </a:lnTo>
                  <a:lnTo>
                    <a:pt x="93726" y="202692"/>
                  </a:lnTo>
                  <a:lnTo>
                    <a:pt x="0" y="202692"/>
                  </a:lnTo>
                  <a:lnTo>
                    <a:pt x="93726" y="10134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450847" y="3992879"/>
              <a:ext cx="9288780" cy="335280"/>
            </a:xfrm>
            <a:custGeom>
              <a:avLst/>
              <a:gdLst/>
              <a:ahLst/>
              <a:cxnLst/>
              <a:rect l="l" t="t" r="r" b="b"/>
              <a:pathLst>
                <a:path w="9288780" h="335279">
                  <a:moveTo>
                    <a:pt x="9288780" y="0"/>
                  </a:moveTo>
                  <a:lnTo>
                    <a:pt x="0" y="0"/>
                  </a:lnTo>
                  <a:lnTo>
                    <a:pt x="0" y="335280"/>
                  </a:lnTo>
                  <a:lnTo>
                    <a:pt x="9288780" y="335280"/>
                  </a:lnTo>
                  <a:lnTo>
                    <a:pt x="928878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450847" y="3992879"/>
              <a:ext cx="9288780" cy="335280"/>
            </a:xfrm>
            <a:custGeom>
              <a:avLst/>
              <a:gdLst/>
              <a:ahLst/>
              <a:cxnLst/>
              <a:rect l="l" t="t" r="r" b="b"/>
              <a:pathLst>
                <a:path w="9288780" h="335279">
                  <a:moveTo>
                    <a:pt x="0" y="0"/>
                  </a:moveTo>
                  <a:lnTo>
                    <a:pt x="9288780" y="0"/>
                  </a:lnTo>
                  <a:lnTo>
                    <a:pt x="9288780" y="335280"/>
                  </a:lnTo>
                  <a:lnTo>
                    <a:pt x="0" y="33528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450847" y="4160519"/>
              <a:ext cx="9289415" cy="0"/>
            </a:xfrm>
            <a:custGeom>
              <a:avLst/>
              <a:gdLst/>
              <a:ahLst/>
              <a:cxnLst/>
              <a:rect l="l" t="t" r="r" b="b"/>
              <a:pathLst>
                <a:path w="9289415">
                  <a:moveTo>
                    <a:pt x="0" y="0"/>
                  </a:moveTo>
                  <a:lnTo>
                    <a:pt x="230124" y="0"/>
                  </a:lnTo>
                </a:path>
                <a:path w="9289415">
                  <a:moveTo>
                    <a:pt x="1805939" y="0"/>
                  </a:moveTo>
                  <a:lnTo>
                    <a:pt x="9289021" y="0"/>
                  </a:lnTo>
                </a:path>
              </a:pathLst>
            </a:custGeom>
            <a:ln w="635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3835908" y="4026407"/>
              <a:ext cx="1605280" cy="274320"/>
            </a:xfrm>
            <a:custGeom>
              <a:avLst/>
              <a:gdLst/>
              <a:ahLst/>
              <a:cxnLst/>
              <a:rect l="l" t="t" r="r" b="b"/>
              <a:pathLst>
                <a:path w="1605279" h="274320">
                  <a:moveTo>
                    <a:pt x="1467612" y="0"/>
                  </a:moveTo>
                  <a:lnTo>
                    <a:pt x="0" y="0"/>
                  </a:lnTo>
                  <a:lnTo>
                    <a:pt x="0" y="274320"/>
                  </a:lnTo>
                  <a:lnTo>
                    <a:pt x="1467612" y="274320"/>
                  </a:lnTo>
                  <a:lnTo>
                    <a:pt x="1604772" y="137160"/>
                  </a:lnTo>
                  <a:lnTo>
                    <a:pt x="146761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835908" y="4026407"/>
              <a:ext cx="1605280" cy="274320"/>
            </a:xfrm>
            <a:custGeom>
              <a:avLst/>
              <a:gdLst/>
              <a:ahLst/>
              <a:cxnLst/>
              <a:rect l="l" t="t" r="r" b="b"/>
              <a:pathLst>
                <a:path w="1605279" h="274320">
                  <a:moveTo>
                    <a:pt x="0" y="0"/>
                  </a:moveTo>
                  <a:lnTo>
                    <a:pt x="1467612" y="0"/>
                  </a:lnTo>
                  <a:lnTo>
                    <a:pt x="1604772" y="137160"/>
                  </a:lnTo>
                  <a:lnTo>
                    <a:pt x="1467612" y="274320"/>
                  </a:lnTo>
                  <a:lnTo>
                    <a:pt x="0" y="27432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3914251" y="4024476"/>
            <a:ext cx="137731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latin typeface="Gill Sans MT"/>
                <a:cs typeface="Gill Sans MT"/>
              </a:rPr>
              <a:t>Coal</a:t>
            </a:r>
            <a:r>
              <a:rPr sz="800" b="1" spc="-45" dirty="0">
                <a:latin typeface="Gill Sans MT"/>
                <a:cs typeface="Gill Sans MT"/>
              </a:rPr>
              <a:t> </a:t>
            </a:r>
            <a:r>
              <a:rPr sz="800" b="1" dirty="0">
                <a:latin typeface="Gill Sans MT"/>
                <a:cs typeface="Gill Sans MT"/>
              </a:rPr>
              <a:t>ASTM</a:t>
            </a:r>
            <a:r>
              <a:rPr sz="800" b="1" spc="5" dirty="0">
                <a:latin typeface="Gill Sans MT"/>
                <a:cs typeface="Gill Sans MT"/>
              </a:rPr>
              <a:t> </a:t>
            </a:r>
            <a:r>
              <a:rPr sz="800" b="1" spc="-10" dirty="0">
                <a:latin typeface="Gill Sans MT"/>
                <a:cs typeface="Gill Sans MT"/>
              </a:rPr>
              <a:t>Implementation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914251" y="4146393"/>
            <a:ext cx="4584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Gill Sans MT"/>
                <a:cs typeface="Gill Sans MT"/>
              </a:rPr>
              <a:t>Required</a:t>
            </a:r>
            <a:endParaRPr sz="800">
              <a:latin typeface="Gill Sans MT"/>
              <a:cs typeface="Gill Sans MT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7302754" y="4013961"/>
            <a:ext cx="1718310" cy="293370"/>
            <a:chOff x="7302754" y="4013961"/>
            <a:chExt cx="1718310" cy="293370"/>
          </a:xfrm>
        </p:grpSpPr>
        <p:sp>
          <p:nvSpPr>
            <p:cNvPr id="72" name="object 72"/>
            <p:cNvSpPr/>
            <p:nvPr/>
          </p:nvSpPr>
          <p:spPr>
            <a:xfrm>
              <a:off x="7309104" y="4020311"/>
              <a:ext cx="1705610" cy="280670"/>
            </a:xfrm>
            <a:custGeom>
              <a:avLst/>
              <a:gdLst/>
              <a:ahLst/>
              <a:cxnLst/>
              <a:rect l="l" t="t" r="r" b="b"/>
              <a:pathLst>
                <a:path w="1705609" h="280670">
                  <a:moveTo>
                    <a:pt x="1565148" y="0"/>
                  </a:moveTo>
                  <a:lnTo>
                    <a:pt x="0" y="0"/>
                  </a:lnTo>
                  <a:lnTo>
                    <a:pt x="0" y="280416"/>
                  </a:lnTo>
                  <a:lnTo>
                    <a:pt x="1565148" y="280416"/>
                  </a:lnTo>
                  <a:lnTo>
                    <a:pt x="1705356" y="140208"/>
                  </a:lnTo>
                  <a:lnTo>
                    <a:pt x="1565148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309104" y="4020311"/>
              <a:ext cx="1705610" cy="280670"/>
            </a:xfrm>
            <a:custGeom>
              <a:avLst/>
              <a:gdLst/>
              <a:ahLst/>
              <a:cxnLst/>
              <a:rect l="l" t="t" r="r" b="b"/>
              <a:pathLst>
                <a:path w="1705609" h="280670">
                  <a:moveTo>
                    <a:pt x="0" y="0"/>
                  </a:moveTo>
                  <a:lnTo>
                    <a:pt x="1565148" y="0"/>
                  </a:lnTo>
                  <a:lnTo>
                    <a:pt x="1705356" y="140208"/>
                  </a:lnTo>
                  <a:lnTo>
                    <a:pt x="1565148" y="280416"/>
                  </a:lnTo>
                  <a:lnTo>
                    <a:pt x="0" y="28041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7387728" y="4021311"/>
            <a:ext cx="142494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MNM</a:t>
            </a:r>
            <a:r>
              <a:rPr sz="800" b="1" spc="-2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ASTM</a:t>
            </a:r>
            <a:r>
              <a:rPr sz="800" b="1" spc="-2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Gill Sans MT"/>
                <a:cs typeface="Gill Sans MT"/>
              </a:rPr>
              <a:t>Implementation Required</a:t>
            </a:r>
            <a:endParaRPr sz="800">
              <a:latin typeface="Gill Sans MT"/>
              <a:cs typeface="Gill Sans MT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2020570" y="2552445"/>
            <a:ext cx="989965" cy="292100"/>
            <a:chOff x="2020570" y="2552445"/>
            <a:chExt cx="989965" cy="292100"/>
          </a:xfrm>
        </p:grpSpPr>
        <p:sp>
          <p:nvSpPr>
            <p:cNvPr id="76" name="object 76"/>
            <p:cNvSpPr/>
            <p:nvPr/>
          </p:nvSpPr>
          <p:spPr>
            <a:xfrm>
              <a:off x="2026920" y="2558795"/>
              <a:ext cx="977265" cy="279400"/>
            </a:xfrm>
            <a:custGeom>
              <a:avLst/>
              <a:gdLst/>
              <a:ahLst/>
              <a:cxnLst/>
              <a:rect l="l" t="t" r="r" b="b"/>
              <a:pathLst>
                <a:path w="977264" h="279400">
                  <a:moveTo>
                    <a:pt x="837438" y="0"/>
                  </a:moveTo>
                  <a:lnTo>
                    <a:pt x="0" y="0"/>
                  </a:lnTo>
                  <a:lnTo>
                    <a:pt x="0" y="278892"/>
                  </a:lnTo>
                  <a:lnTo>
                    <a:pt x="837438" y="278892"/>
                  </a:lnTo>
                  <a:lnTo>
                    <a:pt x="976884" y="139446"/>
                  </a:lnTo>
                  <a:lnTo>
                    <a:pt x="83743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026920" y="2558795"/>
              <a:ext cx="977265" cy="279400"/>
            </a:xfrm>
            <a:custGeom>
              <a:avLst/>
              <a:gdLst/>
              <a:ahLst/>
              <a:cxnLst/>
              <a:rect l="l" t="t" r="r" b="b"/>
              <a:pathLst>
                <a:path w="977264" h="279400">
                  <a:moveTo>
                    <a:pt x="0" y="0"/>
                  </a:moveTo>
                  <a:lnTo>
                    <a:pt x="837438" y="0"/>
                  </a:lnTo>
                  <a:lnTo>
                    <a:pt x="976884" y="139446"/>
                  </a:lnTo>
                  <a:lnTo>
                    <a:pt x="837438" y="278892"/>
                  </a:lnTo>
                  <a:lnTo>
                    <a:pt x="0" y="27889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2105770" y="2611882"/>
            <a:ext cx="73279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Gill Sans MT"/>
                <a:cs typeface="Gill Sans MT"/>
              </a:rPr>
              <a:t>June</a:t>
            </a:r>
            <a:r>
              <a:rPr sz="900" b="1" spc="-35" dirty="0">
                <a:latin typeface="Gill Sans MT"/>
                <a:cs typeface="Gill Sans MT"/>
              </a:rPr>
              <a:t> </a:t>
            </a:r>
            <a:r>
              <a:rPr sz="900" b="1" dirty="0">
                <a:latin typeface="Gill Sans MT"/>
                <a:cs typeface="Gill Sans MT"/>
              </a:rPr>
              <a:t>17,</a:t>
            </a:r>
            <a:r>
              <a:rPr sz="900" b="1" spc="-5" dirty="0">
                <a:latin typeface="Gill Sans MT"/>
                <a:cs typeface="Gill Sans MT"/>
              </a:rPr>
              <a:t> </a:t>
            </a:r>
            <a:r>
              <a:rPr sz="900" b="1" spc="-20" dirty="0">
                <a:latin typeface="Gill Sans MT"/>
                <a:cs typeface="Gill Sans MT"/>
              </a:rPr>
              <a:t>2024</a:t>
            </a:r>
            <a:endParaRPr sz="900">
              <a:latin typeface="Gill Sans MT"/>
              <a:cs typeface="Gill Sans MT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3831082" y="2552445"/>
            <a:ext cx="1108710" cy="304165"/>
            <a:chOff x="3831082" y="2552445"/>
            <a:chExt cx="1108710" cy="304165"/>
          </a:xfrm>
        </p:grpSpPr>
        <p:sp>
          <p:nvSpPr>
            <p:cNvPr id="80" name="object 80"/>
            <p:cNvSpPr/>
            <p:nvPr/>
          </p:nvSpPr>
          <p:spPr>
            <a:xfrm>
              <a:off x="3837432" y="2558795"/>
              <a:ext cx="1096010" cy="291465"/>
            </a:xfrm>
            <a:custGeom>
              <a:avLst/>
              <a:gdLst/>
              <a:ahLst/>
              <a:cxnLst/>
              <a:rect l="l" t="t" r="r" b="b"/>
              <a:pathLst>
                <a:path w="1096010" h="291464">
                  <a:moveTo>
                    <a:pt x="950213" y="0"/>
                  </a:moveTo>
                  <a:lnTo>
                    <a:pt x="0" y="0"/>
                  </a:lnTo>
                  <a:lnTo>
                    <a:pt x="0" y="291084"/>
                  </a:lnTo>
                  <a:lnTo>
                    <a:pt x="950213" y="291084"/>
                  </a:lnTo>
                  <a:lnTo>
                    <a:pt x="1095756" y="145542"/>
                  </a:lnTo>
                  <a:lnTo>
                    <a:pt x="95021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837432" y="2558795"/>
              <a:ext cx="1096010" cy="291465"/>
            </a:xfrm>
            <a:custGeom>
              <a:avLst/>
              <a:gdLst/>
              <a:ahLst/>
              <a:cxnLst/>
              <a:rect l="l" t="t" r="r" b="b"/>
              <a:pathLst>
                <a:path w="1096010" h="291464">
                  <a:moveTo>
                    <a:pt x="0" y="0"/>
                  </a:moveTo>
                  <a:lnTo>
                    <a:pt x="950213" y="0"/>
                  </a:lnTo>
                  <a:lnTo>
                    <a:pt x="1095756" y="145542"/>
                  </a:lnTo>
                  <a:lnTo>
                    <a:pt x="950213" y="291084"/>
                  </a:lnTo>
                  <a:lnTo>
                    <a:pt x="0" y="29108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3916479" y="2610323"/>
            <a:ext cx="849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Gill Sans MT"/>
                <a:cs typeface="Gill Sans MT"/>
              </a:rPr>
              <a:t>April</a:t>
            </a:r>
            <a:r>
              <a:rPr sz="1000" b="1" spc="-15" dirty="0">
                <a:latin typeface="Gill Sans MT"/>
                <a:cs typeface="Gill Sans MT"/>
              </a:rPr>
              <a:t> </a:t>
            </a:r>
            <a:r>
              <a:rPr sz="1000" b="1" dirty="0">
                <a:latin typeface="Gill Sans MT"/>
                <a:cs typeface="Gill Sans MT"/>
              </a:rPr>
              <a:t>14,</a:t>
            </a:r>
            <a:r>
              <a:rPr sz="1000" b="1" spc="-30" dirty="0">
                <a:latin typeface="Gill Sans MT"/>
                <a:cs typeface="Gill Sans MT"/>
              </a:rPr>
              <a:t> </a:t>
            </a:r>
            <a:r>
              <a:rPr sz="1000" b="1" spc="-20" dirty="0">
                <a:latin typeface="Gill Sans MT"/>
                <a:cs typeface="Gill Sans MT"/>
              </a:rPr>
              <a:t>2025</a:t>
            </a:r>
            <a:endParaRPr sz="1000">
              <a:latin typeface="Gill Sans MT"/>
              <a:cs typeface="Gill Sans MT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7305802" y="2552445"/>
            <a:ext cx="1337310" cy="292100"/>
            <a:chOff x="7305802" y="2552445"/>
            <a:chExt cx="1337310" cy="292100"/>
          </a:xfrm>
        </p:grpSpPr>
        <p:sp>
          <p:nvSpPr>
            <p:cNvPr id="84" name="object 84"/>
            <p:cNvSpPr/>
            <p:nvPr/>
          </p:nvSpPr>
          <p:spPr>
            <a:xfrm>
              <a:off x="7312152" y="2558795"/>
              <a:ext cx="1324610" cy="279400"/>
            </a:xfrm>
            <a:custGeom>
              <a:avLst/>
              <a:gdLst/>
              <a:ahLst/>
              <a:cxnLst/>
              <a:rect l="l" t="t" r="r" b="b"/>
              <a:pathLst>
                <a:path w="1324609" h="279400">
                  <a:moveTo>
                    <a:pt x="1184910" y="0"/>
                  </a:moveTo>
                  <a:lnTo>
                    <a:pt x="0" y="0"/>
                  </a:lnTo>
                  <a:lnTo>
                    <a:pt x="0" y="278892"/>
                  </a:lnTo>
                  <a:lnTo>
                    <a:pt x="1184910" y="278892"/>
                  </a:lnTo>
                  <a:lnTo>
                    <a:pt x="1324356" y="139446"/>
                  </a:lnTo>
                  <a:lnTo>
                    <a:pt x="118491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7312152" y="2558795"/>
              <a:ext cx="1324610" cy="279400"/>
            </a:xfrm>
            <a:custGeom>
              <a:avLst/>
              <a:gdLst/>
              <a:ahLst/>
              <a:cxnLst/>
              <a:rect l="l" t="t" r="r" b="b"/>
              <a:pathLst>
                <a:path w="1324609" h="279400">
                  <a:moveTo>
                    <a:pt x="0" y="0"/>
                  </a:moveTo>
                  <a:lnTo>
                    <a:pt x="1184910" y="0"/>
                  </a:lnTo>
                  <a:lnTo>
                    <a:pt x="1324356" y="139446"/>
                  </a:lnTo>
                  <a:lnTo>
                    <a:pt x="1184910" y="278892"/>
                  </a:lnTo>
                  <a:lnTo>
                    <a:pt x="0" y="27889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7390738" y="2604261"/>
            <a:ext cx="7797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FFFFFF"/>
                </a:solidFill>
                <a:latin typeface="Gill Sans MT"/>
                <a:cs typeface="Gill Sans MT"/>
              </a:rPr>
              <a:t>April</a:t>
            </a:r>
            <a:r>
              <a:rPr sz="1000" b="1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000" b="1" dirty="0">
                <a:solidFill>
                  <a:srgbClr val="FFFFFF"/>
                </a:solidFill>
                <a:latin typeface="Gill Sans MT"/>
                <a:cs typeface="Gill Sans MT"/>
              </a:rPr>
              <a:t>8,</a:t>
            </a:r>
            <a:r>
              <a:rPr sz="1000" b="1" spc="-3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Gill Sans MT"/>
                <a:cs typeface="Gill Sans MT"/>
              </a:rPr>
              <a:t>2026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680972" y="3628644"/>
            <a:ext cx="1576070" cy="245745"/>
          </a:xfrm>
          <a:prstGeom prst="rect">
            <a:avLst/>
          </a:prstGeom>
          <a:solidFill>
            <a:srgbClr val="134262"/>
          </a:solidFill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000" b="1" dirty="0">
                <a:solidFill>
                  <a:srgbClr val="FFFFFF"/>
                </a:solidFill>
                <a:latin typeface="Gill Sans MT"/>
                <a:cs typeface="Gill Sans MT"/>
              </a:rPr>
              <a:t>Exposure</a:t>
            </a:r>
            <a:r>
              <a:rPr sz="1000" b="1" spc="-5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Gill Sans MT"/>
                <a:cs typeface="Gill Sans MT"/>
              </a:rPr>
              <a:t>Monitoring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680972" y="4445508"/>
            <a:ext cx="1576070" cy="247015"/>
          </a:xfrm>
          <a:prstGeom prst="rect">
            <a:avLst/>
          </a:prstGeom>
          <a:solidFill>
            <a:srgbClr val="134262"/>
          </a:solidFill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000" b="1" dirty="0">
                <a:solidFill>
                  <a:srgbClr val="FFFFFF"/>
                </a:solidFill>
                <a:latin typeface="Gill Sans MT"/>
                <a:cs typeface="Gill Sans MT"/>
              </a:rPr>
              <a:t>Medical</a:t>
            </a:r>
            <a:r>
              <a:rPr sz="1000" b="1" spc="-4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Gill Sans MT"/>
                <a:cs typeface="Gill Sans MT"/>
              </a:rPr>
              <a:t>Surveillance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680972" y="4035552"/>
            <a:ext cx="1576070" cy="247015"/>
          </a:xfrm>
          <a:prstGeom prst="rect">
            <a:avLst/>
          </a:prstGeom>
          <a:solidFill>
            <a:srgbClr val="134262"/>
          </a:solidFill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000" b="1" dirty="0">
                <a:solidFill>
                  <a:srgbClr val="FFFFFF"/>
                </a:solidFill>
                <a:latin typeface="Gill Sans MT"/>
                <a:cs typeface="Gill Sans MT"/>
              </a:rPr>
              <a:t>Respiratory</a:t>
            </a:r>
            <a:r>
              <a:rPr sz="1000" b="1" spc="-6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Gill Sans MT"/>
                <a:cs typeface="Gill Sans MT"/>
              </a:rPr>
              <a:t>Protection</a:t>
            </a:r>
            <a:endParaRPr sz="1000">
              <a:latin typeface="Gill Sans MT"/>
              <a:cs typeface="Gill Sans MT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7302754" y="4811014"/>
            <a:ext cx="3202940" cy="647065"/>
            <a:chOff x="7302754" y="4811014"/>
            <a:chExt cx="3202940" cy="647065"/>
          </a:xfrm>
        </p:grpSpPr>
        <p:sp>
          <p:nvSpPr>
            <p:cNvPr id="91" name="object 91"/>
            <p:cNvSpPr/>
            <p:nvPr/>
          </p:nvSpPr>
          <p:spPr>
            <a:xfrm>
              <a:off x="7309104" y="4817364"/>
              <a:ext cx="3190240" cy="634365"/>
            </a:xfrm>
            <a:custGeom>
              <a:avLst/>
              <a:gdLst/>
              <a:ahLst/>
              <a:cxnLst/>
              <a:rect l="l" t="t" r="r" b="b"/>
              <a:pathLst>
                <a:path w="3190240" h="634364">
                  <a:moveTo>
                    <a:pt x="2872740" y="0"/>
                  </a:moveTo>
                  <a:lnTo>
                    <a:pt x="0" y="0"/>
                  </a:lnTo>
                  <a:lnTo>
                    <a:pt x="0" y="633984"/>
                  </a:lnTo>
                  <a:lnTo>
                    <a:pt x="2872740" y="633984"/>
                  </a:lnTo>
                  <a:lnTo>
                    <a:pt x="3189732" y="316992"/>
                  </a:lnTo>
                  <a:lnTo>
                    <a:pt x="287274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309104" y="4817364"/>
              <a:ext cx="3190240" cy="634365"/>
            </a:xfrm>
            <a:custGeom>
              <a:avLst/>
              <a:gdLst/>
              <a:ahLst/>
              <a:cxnLst/>
              <a:rect l="l" t="t" r="r" b="b"/>
              <a:pathLst>
                <a:path w="3190240" h="634364">
                  <a:moveTo>
                    <a:pt x="0" y="0"/>
                  </a:moveTo>
                  <a:lnTo>
                    <a:pt x="2872740" y="0"/>
                  </a:lnTo>
                  <a:lnTo>
                    <a:pt x="3189732" y="316992"/>
                  </a:lnTo>
                  <a:lnTo>
                    <a:pt x="2872740" y="633984"/>
                  </a:lnTo>
                  <a:lnTo>
                    <a:pt x="0" y="63398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7387728" y="4804050"/>
            <a:ext cx="2806065" cy="49212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MNM</a:t>
            </a:r>
            <a:r>
              <a:rPr sz="800" b="1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dirty="0">
                <a:solidFill>
                  <a:srgbClr val="FFFFFF"/>
                </a:solidFill>
                <a:latin typeface="Gill Sans MT"/>
                <a:cs typeface="Gill Sans MT"/>
              </a:rPr>
              <a:t>Medical</a:t>
            </a:r>
            <a:r>
              <a:rPr sz="800" b="1" spc="-3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Gill Sans MT"/>
                <a:cs typeface="Gill Sans MT"/>
              </a:rPr>
              <a:t>Exams:</a:t>
            </a:r>
            <a:endParaRPr sz="800">
              <a:latin typeface="Gill Sans MT"/>
              <a:cs typeface="Gill Sans MT"/>
            </a:endParaRPr>
          </a:p>
          <a:p>
            <a:pPr marL="146050" indent="-83185">
              <a:lnSpc>
                <a:spcPct val="100000"/>
              </a:lnSpc>
              <a:spcBef>
                <a:spcPts val="365"/>
              </a:spcBef>
              <a:buChar char="•"/>
              <a:tabLst>
                <a:tab pos="146050" algn="l"/>
              </a:tabLst>
            </a:pPr>
            <a:r>
              <a:rPr sz="700" b="1" dirty="0">
                <a:solidFill>
                  <a:srgbClr val="FFFFFF"/>
                </a:solidFill>
                <a:latin typeface="Gill Sans MT"/>
                <a:cs typeface="Gill Sans MT"/>
              </a:rPr>
              <a:t>New</a:t>
            </a:r>
            <a:r>
              <a:rPr sz="700" b="1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b="1" dirty="0">
                <a:solidFill>
                  <a:srgbClr val="FFFFFF"/>
                </a:solidFill>
                <a:latin typeface="Gill Sans MT"/>
                <a:cs typeface="Gill Sans MT"/>
              </a:rPr>
              <a:t>miners</a:t>
            </a:r>
            <a:r>
              <a:rPr sz="700" b="1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–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Within 60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days</a:t>
            </a:r>
            <a:r>
              <a:rPr sz="7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of</a:t>
            </a:r>
            <a:r>
              <a:rPr sz="7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employment,</a:t>
            </a:r>
            <a:r>
              <a:rPr sz="700" spc="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for</a:t>
            </a:r>
            <a:r>
              <a:rPr sz="700" spc="-2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all</a:t>
            </a:r>
            <a:r>
              <a:rPr sz="700" spc="-1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new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 miners.</a:t>
            </a:r>
            <a:endParaRPr sz="700">
              <a:latin typeface="Gill Sans MT"/>
              <a:cs typeface="Gill Sans MT"/>
            </a:endParaRPr>
          </a:p>
          <a:p>
            <a:pPr marL="146050" indent="-83185">
              <a:lnSpc>
                <a:spcPct val="100000"/>
              </a:lnSpc>
              <a:spcBef>
                <a:spcPts val="240"/>
              </a:spcBef>
              <a:buChar char="•"/>
              <a:tabLst>
                <a:tab pos="146050" algn="l"/>
              </a:tabLst>
            </a:pPr>
            <a:r>
              <a:rPr sz="700" b="1" dirty="0">
                <a:solidFill>
                  <a:srgbClr val="FFFFFF"/>
                </a:solidFill>
                <a:latin typeface="Gill Sans MT"/>
                <a:cs typeface="Gill Sans MT"/>
              </a:rPr>
              <a:t>Current</a:t>
            </a:r>
            <a:r>
              <a:rPr sz="700" b="1" spc="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b="1" dirty="0">
                <a:solidFill>
                  <a:srgbClr val="FFFFFF"/>
                </a:solidFill>
                <a:latin typeface="Gill Sans MT"/>
                <a:cs typeface="Gill Sans MT"/>
              </a:rPr>
              <a:t>miners</a:t>
            </a:r>
            <a:r>
              <a:rPr sz="700" b="1" spc="18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–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During</a:t>
            </a:r>
            <a:r>
              <a:rPr sz="700" spc="-1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an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initial</a:t>
            </a:r>
            <a:r>
              <a:rPr sz="700" spc="-3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12-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month period</a:t>
            </a:r>
            <a:r>
              <a:rPr sz="7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and</a:t>
            </a:r>
            <a:r>
              <a:rPr sz="700" spc="-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every</a:t>
            </a:r>
            <a:r>
              <a:rPr sz="700" spc="5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dirty="0">
                <a:solidFill>
                  <a:srgbClr val="FFFFFF"/>
                </a:solidFill>
                <a:latin typeface="Gill Sans MT"/>
                <a:cs typeface="Gill Sans MT"/>
              </a:rPr>
              <a:t>5</a:t>
            </a:r>
            <a:r>
              <a:rPr sz="700" spc="-10" dirty="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sz="700" spc="-20" dirty="0">
                <a:solidFill>
                  <a:srgbClr val="FFFFFF"/>
                </a:solidFill>
                <a:latin typeface="Gill Sans MT"/>
                <a:cs typeface="Gill Sans MT"/>
              </a:rPr>
              <a:t>years</a:t>
            </a:r>
            <a:endParaRPr sz="700">
              <a:latin typeface="Gill Sans MT"/>
              <a:cs typeface="Gill Sans MT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1047114" y="474726"/>
            <a:ext cx="10099675" cy="5339715"/>
            <a:chOff x="1047114" y="474726"/>
            <a:chExt cx="10099675" cy="5339715"/>
          </a:xfrm>
        </p:grpSpPr>
        <p:sp>
          <p:nvSpPr>
            <p:cNvPr id="95" name="object 95"/>
            <p:cNvSpPr/>
            <p:nvPr/>
          </p:nvSpPr>
          <p:spPr>
            <a:xfrm>
              <a:off x="1062989" y="1061466"/>
              <a:ext cx="10067925" cy="4737100"/>
            </a:xfrm>
            <a:custGeom>
              <a:avLst/>
              <a:gdLst/>
              <a:ahLst/>
              <a:cxnLst/>
              <a:rect l="l" t="t" r="r" b="b"/>
              <a:pathLst>
                <a:path w="10067925" h="4737100">
                  <a:moveTo>
                    <a:pt x="0" y="0"/>
                  </a:moveTo>
                  <a:lnTo>
                    <a:pt x="10067544" y="0"/>
                  </a:lnTo>
                  <a:lnTo>
                    <a:pt x="10067544" y="4736592"/>
                  </a:lnTo>
                  <a:lnTo>
                    <a:pt x="0" y="4736592"/>
                  </a:lnTo>
                  <a:lnTo>
                    <a:pt x="0" y="0"/>
                  </a:lnTo>
                  <a:close/>
                </a:path>
              </a:pathLst>
            </a:custGeom>
            <a:ln w="317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245613" y="474726"/>
              <a:ext cx="7729855" cy="768350"/>
            </a:xfrm>
            <a:custGeom>
              <a:avLst/>
              <a:gdLst/>
              <a:ahLst/>
              <a:cxnLst/>
              <a:rect l="l" t="t" r="r" b="b"/>
              <a:pathLst>
                <a:path w="7729855" h="768350">
                  <a:moveTo>
                    <a:pt x="7729728" y="0"/>
                  </a:moveTo>
                  <a:lnTo>
                    <a:pt x="0" y="0"/>
                  </a:lnTo>
                  <a:lnTo>
                    <a:pt x="0" y="768096"/>
                  </a:lnTo>
                  <a:lnTo>
                    <a:pt x="7729728" y="768096"/>
                  </a:lnTo>
                  <a:lnTo>
                    <a:pt x="77297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>
            <a:spLocks noGrp="1"/>
          </p:cNvSpPr>
          <p:nvPr>
            <p:ph type="title"/>
          </p:nvPr>
        </p:nvSpPr>
        <p:spPr>
          <a:xfrm>
            <a:off x="2245614" y="474726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9070" rIns="0" bIns="0" rtlCol="0">
            <a:spAutoFit/>
          </a:bodyPr>
          <a:lstStyle/>
          <a:p>
            <a:pPr marL="554355">
              <a:lnSpc>
                <a:spcPct val="100000"/>
              </a:lnSpc>
              <a:spcBef>
                <a:spcPts val="1410"/>
              </a:spcBef>
              <a:tabLst>
                <a:tab pos="2870835" algn="l"/>
              </a:tabLst>
            </a:pPr>
            <a:r>
              <a:rPr spc="165" dirty="0">
                <a:solidFill>
                  <a:srgbClr val="000000"/>
                </a:solidFill>
              </a:rPr>
              <a:t>SECTION</a:t>
            </a:r>
            <a:r>
              <a:rPr spc="380" dirty="0">
                <a:solidFill>
                  <a:srgbClr val="000000"/>
                </a:solidFill>
              </a:rPr>
              <a:t> </a:t>
            </a:r>
            <a:r>
              <a:rPr spc="140" dirty="0">
                <a:solidFill>
                  <a:srgbClr val="000000"/>
                </a:solidFill>
              </a:rPr>
              <a:t>60.1-</a:t>
            </a:r>
            <a:r>
              <a:rPr dirty="0">
                <a:solidFill>
                  <a:srgbClr val="000000"/>
                </a:solidFill>
              </a:rPr>
              <a:t>	</a:t>
            </a:r>
            <a:r>
              <a:rPr spc="165" dirty="0">
                <a:solidFill>
                  <a:srgbClr val="000000"/>
                </a:solidFill>
              </a:rPr>
              <a:t>SCOPE;</a:t>
            </a:r>
            <a:r>
              <a:rPr spc="135" dirty="0">
                <a:solidFill>
                  <a:srgbClr val="000000"/>
                </a:solidFill>
              </a:rPr>
              <a:t> </a:t>
            </a:r>
            <a:r>
              <a:rPr spc="175" dirty="0">
                <a:solidFill>
                  <a:srgbClr val="000000"/>
                </a:solidFill>
              </a:rPr>
              <a:t>COMPLIANCE</a:t>
            </a:r>
            <a:r>
              <a:rPr spc="360" dirty="0">
                <a:solidFill>
                  <a:srgbClr val="000000"/>
                </a:solidFill>
              </a:rPr>
              <a:t> </a:t>
            </a:r>
            <a:r>
              <a:rPr spc="75" dirty="0">
                <a:solidFill>
                  <a:srgbClr val="000000"/>
                </a:solidFill>
              </a:rPr>
              <a:t>DATES </a:t>
            </a:r>
          </a:p>
        </p:txBody>
      </p:sp>
      <p:pic>
        <p:nvPicPr>
          <p:cNvPr id="99" name="object 9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R="21590" algn="ctr">
              <a:lnSpc>
                <a:spcPct val="100000"/>
              </a:lnSpc>
              <a:spcBef>
                <a:spcPts val="1405"/>
              </a:spcBef>
              <a:tabLst>
                <a:tab pos="2197100" algn="l"/>
                <a:tab pos="247459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30" dirty="0"/>
              <a:t>60.2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65" dirty="0"/>
              <a:t>DEFINITIONS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3583" y="1366712"/>
            <a:ext cx="8970010" cy="4101465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279400" marR="288925" indent="-229235">
              <a:lnSpc>
                <a:spcPts val="1700"/>
              </a:lnSpc>
              <a:spcBef>
                <a:spcPts val="335"/>
              </a:spcBef>
              <a:buClr>
                <a:srgbClr val="2583C5"/>
              </a:buClr>
              <a:buFont typeface="Wingdings"/>
              <a:buChar char=""/>
              <a:tabLst>
                <a:tab pos="279400" algn="l"/>
              </a:tabLst>
            </a:pP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Action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level</a:t>
            </a:r>
            <a:r>
              <a:rPr sz="16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means</a:t>
            </a:r>
            <a:r>
              <a:rPr sz="16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an</a:t>
            </a:r>
            <a:r>
              <a:rPr sz="16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airborne</a:t>
            </a:r>
            <a:r>
              <a:rPr sz="16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concentration</a:t>
            </a:r>
            <a:r>
              <a:rPr sz="1600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of</a:t>
            </a:r>
            <a:r>
              <a:rPr sz="16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respirable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crystalline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silica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of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25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micrograms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per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cubic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meter</a:t>
            </a:r>
            <a:r>
              <a:rPr sz="16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of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air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(</a:t>
            </a:r>
            <a:r>
              <a:rPr sz="1600" dirty="0">
                <a:solidFill>
                  <a:srgbClr val="252525"/>
                </a:solidFill>
                <a:latin typeface="Calibri"/>
                <a:cs typeface="Calibri"/>
              </a:rPr>
              <a:t>μ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g/m</a:t>
            </a:r>
            <a:r>
              <a:rPr sz="1575" baseline="26455" dirty="0">
                <a:solidFill>
                  <a:srgbClr val="252525"/>
                </a:solidFill>
                <a:latin typeface="Gill Sans MT"/>
                <a:cs typeface="Gill Sans MT"/>
              </a:rPr>
              <a:t>3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)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600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full-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shift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 exposure,</a:t>
            </a:r>
            <a:r>
              <a:rPr sz="1600" spc="-16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calculated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as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an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8-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hour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time-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weighted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average (TWA).</a:t>
            </a:r>
            <a:endParaRPr sz="1600">
              <a:latin typeface="Gill Sans MT"/>
              <a:cs typeface="Gill Sans MT"/>
            </a:endParaRPr>
          </a:p>
          <a:p>
            <a:pPr marL="735330" marR="134620" lvl="1" indent="-227965" algn="just">
              <a:lnSpc>
                <a:spcPts val="1730"/>
              </a:lnSpc>
              <a:spcBef>
                <a:spcPts val="1040"/>
              </a:spcBef>
              <a:buClr>
                <a:srgbClr val="2583C5"/>
              </a:buClr>
              <a:buFont typeface="Wingdings"/>
              <a:buChar char=""/>
              <a:tabLst>
                <a:tab pos="736600" algn="l"/>
              </a:tabLst>
            </a:pP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According</a:t>
            </a:r>
            <a:r>
              <a:rPr sz="1600" i="1" spc="-114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600" i="1" spc="-1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NIOSH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20" dirty="0">
                <a:solidFill>
                  <a:srgbClr val="252525"/>
                </a:solidFill>
                <a:latin typeface="Gill Sans MT"/>
                <a:cs typeface="Gill Sans MT"/>
              </a:rPr>
              <a:t>research,</a:t>
            </a:r>
            <a:r>
              <a:rPr sz="1600" i="1" spc="-9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wherever</a:t>
            </a:r>
            <a:r>
              <a:rPr sz="16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exposure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measurements</a:t>
            </a:r>
            <a:r>
              <a:rPr sz="1600" i="1" spc="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are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above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one-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half</a:t>
            </a:r>
            <a:r>
              <a:rPr sz="1600" i="1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i="1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PEL,</a:t>
            </a:r>
            <a:r>
              <a:rPr sz="1600" i="1" spc="-8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i="1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employer 	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cannot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be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reasonably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confident</a:t>
            </a:r>
            <a:r>
              <a:rPr sz="1600" i="1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that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employee</a:t>
            </a:r>
            <a:r>
              <a:rPr sz="1600" i="1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6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not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exposed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levels</a:t>
            </a:r>
            <a:r>
              <a:rPr sz="16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above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PEL</a:t>
            </a:r>
            <a:r>
              <a:rPr sz="1600" i="1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on</a:t>
            </a:r>
            <a:r>
              <a:rPr sz="1600" i="1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days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when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no 	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measurements</a:t>
            </a:r>
            <a:r>
              <a:rPr sz="16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are</a:t>
            </a:r>
            <a:r>
              <a:rPr sz="1600" i="1" spc="-8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taken.</a:t>
            </a:r>
            <a:endParaRPr sz="1600">
              <a:latin typeface="Gill Sans MT"/>
              <a:cs typeface="Gill Sans MT"/>
            </a:endParaRPr>
          </a:p>
          <a:p>
            <a:pPr marL="735965" lvl="1" indent="-227965" algn="just">
              <a:lnSpc>
                <a:spcPct val="100000"/>
              </a:lnSpc>
              <a:spcBef>
                <a:spcPts val="775"/>
              </a:spcBef>
              <a:buClr>
                <a:srgbClr val="2583C5"/>
              </a:buClr>
              <a:buFont typeface="Wingdings"/>
              <a:buChar char=""/>
              <a:tabLst>
                <a:tab pos="735965" algn="l"/>
              </a:tabLst>
            </a:pP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Further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600" i="1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required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when</a:t>
            </a:r>
            <a:r>
              <a:rPr sz="16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600" i="1" spc="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result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is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at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or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above</a:t>
            </a:r>
            <a:r>
              <a:rPr sz="16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i="1" spc="-114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Action</a:t>
            </a:r>
            <a:r>
              <a:rPr sz="16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Level.</a:t>
            </a:r>
            <a:endParaRPr sz="1600">
              <a:latin typeface="Gill Sans MT"/>
              <a:cs typeface="Gill Sans MT"/>
            </a:endParaRPr>
          </a:p>
          <a:p>
            <a:pPr marL="735330" marR="359410" lvl="1" indent="-227965">
              <a:lnSpc>
                <a:spcPts val="1730"/>
              </a:lnSpc>
              <a:spcBef>
                <a:spcPts val="1019"/>
              </a:spcBef>
              <a:buClr>
                <a:srgbClr val="2583C5"/>
              </a:buClr>
              <a:buFont typeface="Wingdings"/>
              <a:buChar char=""/>
              <a:tabLst>
                <a:tab pos="736600" algn="l"/>
              </a:tabLst>
            </a:pP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can</a:t>
            </a:r>
            <a:r>
              <a:rPr sz="16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be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discontinued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when</a:t>
            </a:r>
            <a:r>
              <a:rPr sz="16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two</a:t>
            </a:r>
            <a:r>
              <a:rPr sz="16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consecutive</a:t>
            </a:r>
            <a:r>
              <a:rPr sz="16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600" i="1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results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show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miners’</a:t>
            </a:r>
            <a:r>
              <a:rPr sz="1600" i="1" spc="-1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exposures</a:t>
            </a:r>
            <a:r>
              <a:rPr sz="16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below</a:t>
            </a:r>
            <a:r>
              <a:rPr sz="16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the 	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Action</a:t>
            </a:r>
            <a:r>
              <a:rPr sz="16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Gill Sans MT"/>
                <a:cs typeface="Gill Sans MT"/>
              </a:rPr>
              <a:t>Level.</a:t>
            </a:r>
            <a:endParaRPr sz="1600">
              <a:latin typeface="Gill Sans MT"/>
              <a:cs typeface="Gill Sans MT"/>
            </a:endParaRPr>
          </a:p>
          <a:p>
            <a:pPr marL="279400" marR="55880" indent="-229235">
              <a:lnSpc>
                <a:spcPts val="1730"/>
              </a:lnSpc>
              <a:spcBef>
                <a:spcPts val="1110"/>
              </a:spcBef>
              <a:buClr>
                <a:srgbClr val="2583C5"/>
              </a:buClr>
              <a:buFont typeface="Wingdings"/>
              <a:buChar char=""/>
              <a:tabLst>
                <a:tab pos="279400" algn="l"/>
              </a:tabLst>
            </a:pP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Respirable</a:t>
            </a:r>
            <a:r>
              <a:rPr sz="1600" i="1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252525"/>
                </a:solidFill>
                <a:latin typeface="Gill Sans MT"/>
                <a:cs typeface="Gill Sans MT"/>
              </a:rPr>
              <a:t>crystalline silica</a:t>
            </a:r>
            <a:r>
              <a:rPr sz="16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means</a:t>
            </a:r>
            <a:r>
              <a:rPr sz="16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quartz,</a:t>
            </a:r>
            <a:r>
              <a:rPr sz="1600" spc="-1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cristobalite,</a:t>
            </a:r>
            <a:r>
              <a:rPr sz="1600" spc="-1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and/or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tridymite</a:t>
            </a:r>
            <a:r>
              <a:rPr sz="1600" spc="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contained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in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airborne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particles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that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are</a:t>
            </a:r>
            <a:r>
              <a:rPr sz="16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determined</a:t>
            </a:r>
            <a:r>
              <a:rPr sz="16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6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be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respirable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by</a:t>
            </a:r>
            <a:r>
              <a:rPr sz="1600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a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device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designed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meet</a:t>
            </a:r>
            <a:r>
              <a:rPr sz="16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characteristics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respirable- particle-size-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selective</a:t>
            </a:r>
            <a:r>
              <a:rPr sz="1600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samplers</a:t>
            </a:r>
            <a:r>
              <a:rPr sz="1600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that</a:t>
            </a:r>
            <a:r>
              <a:rPr sz="16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conform</a:t>
            </a:r>
            <a:r>
              <a:rPr sz="1600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to</a:t>
            </a:r>
            <a:r>
              <a:rPr sz="1600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600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International</a:t>
            </a:r>
            <a:r>
              <a:rPr sz="1600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Organization</a:t>
            </a:r>
            <a:r>
              <a:rPr sz="1600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600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Standardization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(ISO)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7708:1995:Air</a:t>
            </a:r>
            <a:r>
              <a:rPr sz="1600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Gill Sans MT"/>
                <a:cs typeface="Gill Sans MT"/>
              </a:rPr>
              <a:t>Quality—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Particle</a:t>
            </a:r>
            <a:r>
              <a:rPr sz="1600" spc="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Size Fraction</a:t>
            </a:r>
            <a:r>
              <a:rPr sz="1600" spc="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Definitions</a:t>
            </a:r>
            <a:r>
              <a:rPr sz="1600" spc="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600" spc="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Health-</a:t>
            </a:r>
            <a:r>
              <a:rPr sz="1600" dirty="0">
                <a:solidFill>
                  <a:srgbClr val="252525"/>
                </a:solidFill>
                <a:latin typeface="Gill Sans MT"/>
                <a:cs typeface="Gill Sans MT"/>
              </a:rPr>
              <a:t>Related</a:t>
            </a:r>
            <a:r>
              <a:rPr sz="1600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Gill Sans MT"/>
                <a:cs typeface="Gill Sans MT"/>
              </a:rPr>
              <a:t>Sampling</a:t>
            </a:r>
            <a:r>
              <a:rPr sz="1400" spc="-10" dirty="0">
                <a:solidFill>
                  <a:srgbClr val="252525"/>
                </a:solidFill>
                <a:latin typeface="Gill Sans MT"/>
                <a:cs typeface="Gill Sans MT"/>
              </a:rPr>
              <a:t>.</a:t>
            </a:r>
            <a:endParaRPr sz="1400">
              <a:latin typeface="Gill Sans MT"/>
              <a:cs typeface="Gill Sans MT"/>
            </a:endParaRPr>
          </a:p>
          <a:p>
            <a:pPr marL="735965" marR="166370" lvl="1" indent="-228600">
              <a:lnSpc>
                <a:spcPts val="151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"/>
              <a:tabLst>
                <a:tab pos="735965" algn="l"/>
              </a:tabLst>
            </a:pP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This</a:t>
            </a:r>
            <a:r>
              <a:rPr sz="1400" i="1" spc="-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definition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represents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an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international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consensus,</a:t>
            </a:r>
            <a:r>
              <a:rPr sz="1400" i="1" spc="-10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harmonizes</a:t>
            </a:r>
            <a:r>
              <a:rPr sz="1400" i="1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with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4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standards</a:t>
            </a:r>
            <a:r>
              <a:rPr sz="14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used</a:t>
            </a:r>
            <a:r>
              <a:rPr sz="14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by</a:t>
            </a:r>
            <a:r>
              <a:rPr sz="1400" i="1" spc="-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400" i="1" spc="-1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American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Conference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25" dirty="0">
                <a:solidFill>
                  <a:srgbClr val="252525"/>
                </a:solidFill>
                <a:latin typeface="Gill Sans MT"/>
                <a:cs typeface="Gill Sans MT"/>
              </a:rPr>
              <a:t>of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Governmental</a:t>
            </a:r>
            <a:r>
              <a:rPr sz="1400" i="1" spc="-6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Industrial</a:t>
            </a:r>
            <a:r>
              <a:rPr sz="1400" i="1" spc="-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Hygienists</a:t>
            </a:r>
            <a:r>
              <a:rPr sz="1400" i="1" spc="-20" dirty="0">
                <a:solidFill>
                  <a:srgbClr val="252525"/>
                </a:solidFill>
                <a:latin typeface="Gill Sans MT"/>
                <a:cs typeface="Gill Sans MT"/>
              </a:rPr>
              <a:t> (ACGIH),</a:t>
            </a:r>
            <a:r>
              <a:rPr sz="1400" i="1" spc="-1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4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Occupational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Safety</a:t>
            </a:r>
            <a:r>
              <a:rPr sz="14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 Health</a:t>
            </a:r>
            <a:r>
              <a:rPr sz="1400" i="1" spc="-12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Administration</a:t>
            </a:r>
            <a:r>
              <a:rPr sz="14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(OSHA),</a:t>
            </a:r>
            <a:r>
              <a:rPr sz="1400" i="1" spc="-18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4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National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Institute</a:t>
            </a:r>
            <a:r>
              <a:rPr sz="1400" i="1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400" i="1" spc="-2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Occupational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Safety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1400" i="1" spc="-1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Health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(NIOSH)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European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Committee</a:t>
            </a:r>
            <a:r>
              <a:rPr sz="1400" i="1" spc="-5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Standardization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(CEN),</a:t>
            </a:r>
            <a:r>
              <a:rPr sz="1400" i="1" spc="-1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25" dirty="0">
                <a:solidFill>
                  <a:srgbClr val="252525"/>
                </a:solidFill>
                <a:latin typeface="Gill Sans MT"/>
                <a:cs typeface="Gill Sans MT"/>
              </a:rPr>
              <a:t>and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eliminates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inconsistencies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in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the</a:t>
            </a:r>
            <a:r>
              <a:rPr sz="14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former</a:t>
            </a:r>
            <a:r>
              <a:rPr sz="1400" i="1" spc="-5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standards</a:t>
            </a:r>
            <a:r>
              <a:rPr sz="1400" i="1" spc="-3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for</a:t>
            </a:r>
            <a:r>
              <a:rPr sz="1400" i="1" spc="-45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MNM</a:t>
            </a:r>
            <a:r>
              <a:rPr sz="1400" i="1" spc="-4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and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dirty="0">
                <a:solidFill>
                  <a:srgbClr val="252525"/>
                </a:solidFill>
                <a:latin typeface="Gill Sans MT"/>
                <a:cs typeface="Gill Sans MT"/>
              </a:rPr>
              <a:t>coal</a:t>
            </a:r>
            <a:r>
              <a:rPr sz="1400" i="1" spc="-30" dirty="0">
                <a:solidFill>
                  <a:srgbClr val="252525"/>
                </a:solidFill>
                <a:latin typeface="Gill Sans MT"/>
                <a:cs typeface="Gill Sans MT"/>
              </a:rPr>
              <a:t> </a:t>
            </a:r>
            <a:r>
              <a:rPr sz="1400" i="1" spc="-10" dirty="0">
                <a:solidFill>
                  <a:srgbClr val="252525"/>
                </a:solidFill>
                <a:latin typeface="Gill Sans MT"/>
                <a:cs typeface="Gill Sans MT"/>
              </a:rPr>
              <a:t>mines.</a:t>
            </a:r>
            <a:endParaRPr sz="1400">
              <a:latin typeface="Gill Sans MT"/>
              <a:cs typeface="Gill Sans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4866" y="468630"/>
            <a:ext cx="8935720" cy="779145"/>
          </a:xfrm>
          <a:custGeom>
            <a:avLst/>
            <a:gdLst/>
            <a:ahLst/>
            <a:cxnLst/>
            <a:rect l="l" t="t" r="r" b="b"/>
            <a:pathLst>
              <a:path w="8935720" h="779144">
                <a:moveTo>
                  <a:pt x="8935212" y="0"/>
                </a:moveTo>
                <a:lnTo>
                  <a:pt x="0" y="0"/>
                </a:lnTo>
                <a:lnTo>
                  <a:pt x="0" y="778763"/>
                </a:lnTo>
                <a:lnTo>
                  <a:pt x="8935212" y="778763"/>
                </a:lnTo>
                <a:lnTo>
                  <a:pt x="89352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4866" y="468630"/>
            <a:ext cx="8935720" cy="779145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83515" rIns="0" bIns="0" rtlCol="0">
            <a:spAutoFit/>
          </a:bodyPr>
          <a:lstStyle/>
          <a:p>
            <a:pPr marL="417195">
              <a:lnSpc>
                <a:spcPct val="100000"/>
              </a:lnSpc>
              <a:spcBef>
                <a:spcPts val="1445"/>
              </a:spcBef>
              <a:tabLst>
                <a:tab pos="2785745" algn="l"/>
                <a:tab pos="3062605" algn="l"/>
                <a:tab pos="5016500" algn="l"/>
                <a:tab pos="6729095" algn="l"/>
                <a:tab pos="765619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60.10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0" dirty="0"/>
              <a:t>PERMISSIBLE</a:t>
            </a:r>
            <a:r>
              <a:rPr dirty="0"/>
              <a:t>	</a:t>
            </a:r>
            <a:r>
              <a:rPr spc="160" dirty="0"/>
              <a:t>EXPOSURE</a:t>
            </a:r>
            <a:r>
              <a:rPr dirty="0"/>
              <a:t>	</a:t>
            </a:r>
            <a:r>
              <a:rPr spc="135" dirty="0"/>
              <a:t>LIMIT</a:t>
            </a:r>
            <a:r>
              <a:rPr dirty="0"/>
              <a:t>	(</a:t>
            </a:r>
            <a:r>
              <a:rPr spc="-450" dirty="0"/>
              <a:t> </a:t>
            </a:r>
            <a:r>
              <a:rPr spc="130" dirty="0"/>
              <a:t>PEL)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8184" y="1456518"/>
            <a:ext cx="9030970" cy="3065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4165" marR="140335" indent="-228600">
              <a:lnSpc>
                <a:spcPct val="100000"/>
              </a:lnSpc>
              <a:spcBef>
                <a:spcPts val="105"/>
              </a:spcBef>
              <a:buClr>
                <a:srgbClr val="2583C5"/>
              </a:buClr>
              <a:buFont typeface="Wingdings"/>
              <a:buChar char=""/>
              <a:tabLst>
                <a:tab pos="3041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must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ensure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exposed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crystalline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silica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concentration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excess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50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micrograms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per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cubic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meter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(µg/m</a:t>
            </a:r>
            <a:r>
              <a:rPr sz="1950" b="1" baseline="25641" dirty="0">
                <a:solidFill>
                  <a:srgbClr val="404040"/>
                </a:solidFill>
                <a:latin typeface="Gill Sans MT"/>
                <a:cs typeface="Gill Sans MT"/>
              </a:rPr>
              <a:t>3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)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air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a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full-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shift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exposure,</a:t>
            </a:r>
            <a:r>
              <a:rPr sz="2000" spc="-2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calculated</a:t>
            </a:r>
            <a:r>
              <a:rPr sz="20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2000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2000" spc="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8-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hour</a:t>
            </a:r>
            <a:r>
              <a:rPr sz="2000" spc="-2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TWA.</a:t>
            </a:r>
            <a:endParaRPr sz="2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buClr>
                <a:srgbClr val="2583C5"/>
              </a:buClr>
              <a:buFont typeface="Wingdings"/>
              <a:buChar char=""/>
            </a:pPr>
            <a:endParaRPr sz="2000">
              <a:latin typeface="Gill Sans MT"/>
              <a:cs typeface="Gill Sans MT"/>
            </a:endParaRPr>
          </a:p>
          <a:p>
            <a:pPr marL="761365" lvl="1" indent="-227965" algn="just">
              <a:lnSpc>
                <a:spcPct val="100000"/>
              </a:lnSpc>
              <a:spcBef>
                <a:spcPts val="5"/>
              </a:spcBef>
              <a:buClr>
                <a:srgbClr val="2583C5"/>
              </a:buClr>
              <a:buFont typeface="Wingdings"/>
              <a:buChar char=""/>
              <a:tabLst>
                <a:tab pos="761365" algn="l"/>
              </a:tabLst>
            </a:pP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Same</a:t>
            </a:r>
            <a:r>
              <a:rPr sz="2000" i="1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20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previous</a:t>
            </a:r>
            <a:r>
              <a:rPr sz="20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calculation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silica</a:t>
            </a:r>
            <a:r>
              <a:rPr sz="20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concentration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20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MNM</a:t>
            </a:r>
            <a:r>
              <a:rPr sz="2000" i="1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mines.</a:t>
            </a:r>
            <a:endParaRPr sz="2000">
              <a:latin typeface="Gill Sans MT"/>
              <a:cs typeface="Gill Sans MT"/>
            </a:endParaRPr>
          </a:p>
          <a:p>
            <a:pPr marL="761365" lvl="1" indent="-227965" algn="just">
              <a:lnSpc>
                <a:spcPct val="100000"/>
              </a:lnSpc>
              <a:spcBef>
                <a:spcPts val="994"/>
              </a:spcBef>
              <a:buClr>
                <a:srgbClr val="2583C5"/>
              </a:buClr>
              <a:buFont typeface="Wingdings"/>
              <a:buChar char=""/>
              <a:tabLst>
                <a:tab pos="761365" algn="l"/>
              </a:tabLst>
            </a:pP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Uses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full-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shift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(including extended</a:t>
            </a:r>
            <a:r>
              <a:rPr sz="20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shifts),</a:t>
            </a:r>
            <a:r>
              <a:rPr sz="2000" i="1" spc="-20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calculated as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8-hr</a:t>
            </a:r>
            <a:r>
              <a:rPr sz="2000" i="1" spc="-3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TWA.</a:t>
            </a:r>
            <a:endParaRPr sz="2000">
              <a:latin typeface="Gill Sans MT"/>
              <a:cs typeface="Gill Sans MT"/>
            </a:endParaRPr>
          </a:p>
          <a:p>
            <a:pPr marL="761365" marR="30480" lvl="1" indent="-228600" algn="just">
              <a:lnSpc>
                <a:spcPct val="100000"/>
              </a:lnSpc>
              <a:spcBef>
                <a:spcPts val="1010"/>
              </a:spcBef>
              <a:buClr>
                <a:srgbClr val="2583C5"/>
              </a:buClr>
              <a:buFont typeface="Wingdings"/>
              <a:buChar char=""/>
              <a:tabLst>
                <a:tab pos="761365" algn="l"/>
              </a:tabLst>
            </a:pP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Starting</a:t>
            </a:r>
            <a:r>
              <a:rPr sz="2000" i="1" spc="-1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from</a:t>
            </a:r>
            <a:r>
              <a:rPr sz="2000" i="1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coal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compliance</a:t>
            </a:r>
            <a:r>
              <a:rPr sz="20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date,</a:t>
            </a:r>
            <a:r>
              <a:rPr sz="2000" i="1" spc="-1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reduced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standard</a:t>
            </a:r>
            <a:r>
              <a:rPr sz="20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for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dust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when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quartz</a:t>
            </a:r>
            <a:r>
              <a:rPr sz="20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present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will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no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longer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be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applied</a:t>
            </a:r>
            <a:r>
              <a:rPr sz="20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at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coal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mines.</a:t>
            </a:r>
            <a:r>
              <a:rPr sz="2000" i="1" spc="30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(Conforming</a:t>
            </a:r>
            <a:r>
              <a:rPr sz="20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amendments</a:t>
            </a:r>
            <a:r>
              <a:rPr sz="20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25" dirty="0">
                <a:solidFill>
                  <a:srgbClr val="404040"/>
                </a:solidFill>
                <a:latin typeface="Gill Sans MT"/>
                <a:cs typeface="Gill Sans MT"/>
              </a:rPr>
              <a:t>to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parts</a:t>
            </a:r>
            <a:r>
              <a:rPr sz="2000" i="1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70,</a:t>
            </a:r>
            <a:r>
              <a:rPr sz="2000" i="1" spc="-1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10" dirty="0">
                <a:solidFill>
                  <a:srgbClr val="404040"/>
                </a:solidFill>
                <a:latin typeface="Gill Sans MT"/>
                <a:cs typeface="Gill Sans MT"/>
              </a:rPr>
              <a:t>71,</a:t>
            </a:r>
            <a:r>
              <a:rPr sz="2000" i="1" spc="-2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2000" i="1" spc="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i="1" spc="-20" dirty="0">
                <a:solidFill>
                  <a:srgbClr val="404040"/>
                </a:solidFill>
                <a:latin typeface="Gill Sans MT"/>
                <a:cs typeface="Gill Sans MT"/>
              </a:rPr>
              <a:t>90.)</a:t>
            </a:r>
            <a:endParaRPr sz="2000">
              <a:latin typeface="Gill Sans MT"/>
              <a:cs typeface="Gill Sans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1898" y="468630"/>
            <a:ext cx="7729855" cy="768350"/>
          </a:xfrm>
          <a:custGeom>
            <a:avLst/>
            <a:gdLst/>
            <a:ahLst/>
            <a:cxnLst/>
            <a:rect l="l" t="t" r="r" b="b"/>
            <a:pathLst>
              <a:path w="7729855" h="768350">
                <a:moveTo>
                  <a:pt x="7729728" y="0"/>
                </a:moveTo>
                <a:lnTo>
                  <a:pt x="0" y="0"/>
                </a:lnTo>
                <a:lnTo>
                  <a:pt x="0" y="768096"/>
                </a:lnTo>
                <a:lnTo>
                  <a:pt x="7729728" y="768096"/>
                </a:lnTo>
                <a:lnTo>
                  <a:pt x="7729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768350"/>
          </a:xfrm>
          <a:prstGeom prst="rect">
            <a:avLst/>
          </a:prstGeom>
          <a:ln w="31750">
            <a:solidFill>
              <a:srgbClr val="404040"/>
            </a:solidFill>
          </a:ln>
        </p:spPr>
        <p:txBody>
          <a:bodyPr vert="horz" wrap="square" lIns="0" tIns="178435" rIns="0" bIns="0" rtlCol="0">
            <a:spAutoFit/>
          </a:bodyPr>
          <a:lstStyle/>
          <a:p>
            <a:pPr marL="415290">
              <a:lnSpc>
                <a:spcPct val="100000"/>
              </a:lnSpc>
              <a:spcBef>
                <a:spcPts val="1405"/>
              </a:spcBef>
              <a:tabLst>
                <a:tab pos="2783840" algn="l"/>
                <a:tab pos="3060700" algn="l"/>
                <a:tab pos="523557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60.11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0" dirty="0"/>
              <a:t>METHODS</a:t>
            </a:r>
            <a:r>
              <a:rPr spc="365" dirty="0"/>
              <a:t> </a:t>
            </a:r>
            <a:r>
              <a:rPr spc="75" dirty="0"/>
              <a:t>OF</a:t>
            </a:r>
            <a:r>
              <a:rPr dirty="0"/>
              <a:t>	</a:t>
            </a:r>
            <a:r>
              <a:rPr spc="165" dirty="0"/>
              <a:t>COMPLIANCE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84802" y="1293438"/>
            <a:ext cx="8279765" cy="87947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Methods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that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can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use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achieve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compliance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PEL:</a:t>
            </a:r>
            <a:endParaRPr sz="2000">
              <a:latin typeface="Gill Sans MT"/>
              <a:cs typeface="Gill Sans MT"/>
            </a:endParaRPr>
          </a:p>
          <a:p>
            <a:pPr marL="468630" indent="-227965">
              <a:lnSpc>
                <a:spcPct val="100000"/>
              </a:lnSpc>
              <a:spcBef>
                <a:spcPts val="960"/>
              </a:spcBef>
              <a:buClr>
                <a:srgbClr val="2583C5"/>
              </a:buClr>
              <a:buFont typeface="Wingdings"/>
              <a:buChar char=""/>
              <a:tabLst>
                <a:tab pos="468630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operators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are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required</a:t>
            </a:r>
            <a:r>
              <a:rPr sz="2000" spc="-5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install,</a:t>
            </a:r>
            <a:r>
              <a:rPr sz="2000" spc="-2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use,</a:t>
            </a:r>
            <a:r>
              <a:rPr sz="2000" spc="-204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maintain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feasible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engineering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41898" y="1976002"/>
            <a:ext cx="6878320" cy="871219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controls,</a:t>
            </a:r>
            <a:r>
              <a:rPr sz="2000" spc="-2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supplemented</a:t>
            </a:r>
            <a:r>
              <a:rPr sz="2000" spc="-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by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administrative</a:t>
            </a:r>
            <a:r>
              <a:rPr sz="2000" spc="-8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controls</a:t>
            </a:r>
            <a:r>
              <a:rPr sz="2000" spc="-8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necessary.</a:t>
            </a:r>
            <a:endParaRPr sz="20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990"/>
              </a:spcBef>
              <a:buClr>
                <a:srgbClr val="2583C5"/>
              </a:buClr>
              <a:buFont typeface="Wingdings"/>
              <a:buChar char=""/>
              <a:tabLst>
                <a:tab pos="241300" algn="l"/>
              </a:tabLst>
            </a:pP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Engineering</a:t>
            </a:r>
            <a:r>
              <a:rPr sz="1800" i="1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controls,</a:t>
            </a:r>
            <a:r>
              <a:rPr sz="1800" i="1" spc="-1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1800" i="1" spc="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800" i="1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primary</a:t>
            </a:r>
            <a:r>
              <a:rPr sz="1800" i="1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means</a:t>
            </a:r>
            <a:r>
              <a:rPr sz="1800" i="1" spc="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of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control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0602" y="2951030"/>
            <a:ext cx="78822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Clr>
                <a:srgbClr val="2583C5"/>
              </a:buClr>
              <a:buFont typeface="Wingdings"/>
              <a:buChar char=""/>
              <a:tabLst>
                <a:tab pos="240665" algn="l"/>
              </a:tabLst>
            </a:pP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Examples:</a:t>
            </a:r>
            <a:r>
              <a:rPr sz="1600" i="1" spc="229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ventilation</a:t>
            </a:r>
            <a:r>
              <a:rPr sz="1600" i="1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systems,</a:t>
            </a:r>
            <a:r>
              <a:rPr sz="1600" i="1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dust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suppression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devices,</a:t>
            </a:r>
            <a:r>
              <a:rPr sz="1600" i="1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enclosed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cabs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control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booths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with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filtered</a:t>
            </a:r>
            <a:endParaRPr sz="16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42002" y="3082224"/>
            <a:ext cx="5606415" cy="73088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790"/>
              </a:spcBef>
            </a:pP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breathing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air,</a:t>
            </a:r>
            <a:r>
              <a:rPr sz="1600" i="1" spc="-1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6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changes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in</a:t>
            </a:r>
            <a:r>
              <a:rPr sz="1600" i="1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materials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handling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equipment</a:t>
            </a:r>
            <a:r>
              <a:rPr sz="1600" i="1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used</a:t>
            </a:r>
            <a:endParaRPr sz="1600">
              <a:latin typeface="Gill Sans MT"/>
              <a:cs typeface="Gill Sans MT"/>
            </a:endParaRPr>
          </a:p>
          <a:p>
            <a:pPr marL="241300" indent="-228600">
              <a:lnSpc>
                <a:spcPct val="100000"/>
              </a:lnSpc>
              <a:spcBef>
                <a:spcPts val="785"/>
              </a:spcBef>
              <a:buClr>
                <a:srgbClr val="2583C5"/>
              </a:buClr>
              <a:buFont typeface="Wingdings"/>
              <a:buChar char=""/>
              <a:tabLst>
                <a:tab pos="241300" algn="l"/>
              </a:tabLst>
            </a:pP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Administrative</a:t>
            </a:r>
            <a:r>
              <a:rPr sz="18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controls,</a:t>
            </a:r>
            <a:r>
              <a:rPr sz="1800" i="1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1800" i="1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8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800" i="1" spc="-10" dirty="0">
                <a:solidFill>
                  <a:srgbClr val="404040"/>
                </a:solidFill>
                <a:latin typeface="Gill Sans MT"/>
                <a:cs typeface="Gill Sans MT"/>
              </a:rPr>
              <a:t>supplement</a:t>
            </a:r>
            <a:endParaRPr sz="180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13402" y="3891338"/>
            <a:ext cx="8295005" cy="138112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697230" marR="5080" indent="-227965" algn="just">
              <a:lnSpc>
                <a:spcPts val="1730"/>
              </a:lnSpc>
              <a:spcBef>
                <a:spcPts val="310"/>
              </a:spcBef>
              <a:buClr>
                <a:srgbClr val="2583C5"/>
              </a:buClr>
              <a:buFont typeface="Wingdings"/>
              <a:buChar char=""/>
              <a:tabLst>
                <a:tab pos="698500" algn="l"/>
              </a:tabLst>
            </a:pP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Examples:</a:t>
            </a:r>
            <a:r>
              <a:rPr sz="1600" i="1" spc="-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housekeeping</a:t>
            </a:r>
            <a:r>
              <a:rPr sz="1600" i="1" spc="-10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procedures;</a:t>
            </a:r>
            <a:r>
              <a:rPr sz="1600" i="1" spc="-9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walking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around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outside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dusty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process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area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rather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than 	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walking</a:t>
            </a:r>
            <a:r>
              <a:rPr sz="1600" i="1" spc="-114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through</a:t>
            </a:r>
            <a:r>
              <a:rPr sz="1600" i="1" spc="-9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it;</a:t>
            </a:r>
            <a:r>
              <a:rPr sz="1600" i="1" spc="-8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cleaning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16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spills;</a:t>
            </a:r>
            <a:r>
              <a:rPr sz="1600" i="1" spc="-10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measures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prevent</a:t>
            </a:r>
            <a:r>
              <a:rPr sz="1600" i="1" spc="-2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or</a:t>
            </a:r>
            <a:r>
              <a:rPr sz="16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minimize</a:t>
            </a:r>
            <a:r>
              <a:rPr sz="1600" i="1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contamination of</a:t>
            </a:r>
            <a:r>
              <a:rPr sz="1600" i="1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clothing 	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i="1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help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decrease</a:t>
            </a:r>
            <a:r>
              <a:rPr sz="1600" i="1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miners’</a:t>
            </a:r>
            <a:r>
              <a:rPr sz="1600" i="1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exposure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i="1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1600" i="1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i="1" spc="-10" dirty="0">
                <a:solidFill>
                  <a:srgbClr val="404040"/>
                </a:solidFill>
                <a:latin typeface="Gill Sans MT"/>
                <a:cs typeface="Gill Sans MT"/>
              </a:rPr>
              <a:t>silica</a:t>
            </a:r>
            <a:endParaRPr sz="1600">
              <a:latin typeface="Gill Sans MT"/>
              <a:cs typeface="Gill Sans MT"/>
            </a:endParaRPr>
          </a:p>
          <a:p>
            <a:pPr marL="240665" marR="337185" indent="-228600">
              <a:lnSpc>
                <a:spcPts val="2160"/>
              </a:lnSpc>
              <a:spcBef>
                <a:spcPts val="985"/>
              </a:spcBef>
              <a:buClr>
                <a:srgbClr val="2583C5"/>
              </a:buClr>
              <a:buFont typeface="Wingdings"/>
              <a:buChar char=""/>
              <a:tabLst>
                <a:tab pos="240665" algn="l"/>
              </a:tabLst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Rotation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miners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is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prohibited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as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acceptable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administrative</a:t>
            </a:r>
            <a:r>
              <a:rPr sz="2000" spc="-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control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Gill Sans MT"/>
                <a:cs typeface="Gill Sans MT"/>
              </a:rPr>
              <a:t>for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2000" spc="-4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silica,</a:t>
            </a:r>
            <a:r>
              <a:rPr sz="2000" spc="-229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carcinogen.</a:t>
            </a:r>
            <a:endParaRPr sz="2000">
              <a:latin typeface="Gill Sans MT"/>
              <a:cs typeface="Gill Sans MT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1898" y="468630"/>
            <a:ext cx="7729855" cy="590550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695"/>
              </a:spcBef>
              <a:tabLst>
                <a:tab pos="2992755" algn="l"/>
                <a:tab pos="3269615" algn="l"/>
              </a:tabLst>
            </a:pPr>
            <a:r>
              <a:rPr spc="165" dirty="0"/>
              <a:t>SECTION</a:t>
            </a:r>
            <a:r>
              <a:rPr spc="380" dirty="0"/>
              <a:t> </a:t>
            </a:r>
            <a:r>
              <a:rPr spc="140" dirty="0"/>
              <a:t>60.12</a:t>
            </a:r>
            <a:r>
              <a:rPr dirty="0"/>
              <a:t>	</a:t>
            </a:r>
            <a:r>
              <a:rPr spc="-50" dirty="0"/>
              <a:t>–</a:t>
            </a:r>
            <a:r>
              <a:rPr dirty="0"/>
              <a:t>	</a:t>
            </a:r>
            <a:r>
              <a:rPr spc="170" dirty="0"/>
              <a:t>EXPOSURE</a:t>
            </a:r>
            <a:r>
              <a:rPr spc="365" dirty="0"/>
              <a:t> </a:t>
            </a:r>
            <a:r>
              <a:rPr spc="170" dirty="0"/>
              <a:t>MONITORING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97471" y="1469704"/>
            <a:ext cx="8504555" cy="342900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000" spc="-120" dirty="0">
                <a:solidFill>
                  <a:srgbClr val="404040"/>
                </a:solidFill>
                <a:latin typeface="Gill Sans MT"/>
                <a:cs typeface="Gill Sans MT"/>
              </a:rPr>
              <a:t>Two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ways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monitor</a:t>
            </a:r>
            <a:r>
              <a:rPr sz="2000" spc="-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miners’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exposures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respirable</a:t>
            </a:r>
            <a:r>
              <a:rPr sz="2000" spc="-7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crystalline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silica:</a:t>
            </a:r>
            <a:endParaRPr sz="2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(A)</a:t>
            </a:r>
            <a:r>
              <a:rPr sz="20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airborne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dust</a:t>
            </a:r>
            <a:r>
              <a:rPr sz="2000" spc="-3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(B)</a:t>
            </a:r>
            <a:r>
              <a:rPr sz="2000" spc="-3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Periodic</a:t>
            </a:r>
            <a:r>
              <a:rPr sz="2000" spc="-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Evaluations</a:t>
            </a:r>
            <a:r>
              <a:rPr sz="2000" spc="-6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404040"/>
                </a:solidFill>
                <a:latin typeface="Gill Sans MT"/>
                <a:cs typeface="Gill Sans MT"/>
              </a:rPr>
              <a:t>mining</a:t>
            </a:r>
            <a:r>
              <a:rPr sz="2000" spc="-7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Gill Sans MT"/>
                <a:cs typeface="Gill Sans MT"/>
              </a:rPr>
              <a:t>environment</a:t>
            </a:r>
            <a:endParaRPr sz="2000">
              <a:latin typeface="Gill Sans MT"/>
              <a:cs typeface="Gill Sans MT"/>
            </a:endParaRPr>
          </a:p>
          <a:p>
            <a:pPr marL="469265" indent="-342265">
              <a:lnSpc>
                <a:spcPct val="100000"/>
              </a:lnSpc>
              <a:spcBef>
                <a:spcPts val="1760"/>
              </a:spcBef>
              <a:buClr>
                <a:srgbClr val="2583C5"/>
              </a:buClr>
              <a:buAutoNum type="alphaUcPeriod"/>
              <a:tabLst>
                <a:tab pos="469265" algn="l"/>
              </a:tabLst>
            </a:pP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Sampling</a:t>
            </a:r>
            <a:endParaRPr sz="1800">
              <a:latin typeface="Gill Sans MT"/>
              <a:cs typeface="Gill Sans MT"/>
            </a:endParaRPr>
          </a:p>
          <a:p>
            <a:pPr marL="926465" lvl="1" indent="-342265">
              <a:lnSpc>
                <a:spcPct val="100000"/>
              </a:lnSpc>
              <a:spcBef>
                <a:spcPts val="810"/>
              </a:spcBef>
              <a:buClr>
                <a:srgbClr val="2583C5"/>
              </a:buClr>
              <a:buAutoNum type="arabicPeriod"/>
              <a:tabLst>
                <a:tab pos="926465" algn="l"/>
              </a:tabLst>
            </a:pP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Requirements</a:t>
            </a:r>
            <a:endParaRPr sz="1600">
              <a:latin typeface="Gill Sans MT"/>
              <a:cs typeface="Gill Sans MT"/>
            </a:endParaRPr>
          </a:p>
          <a:p>
            <a:pPr marL="926465" lvl="1" indent="-342265">
              <a:lnSpc>
                <a:spcPct val="100000"/>
              </a:lnSpc>
              <a:spcBef>
                <a:spcPts val="815"/>
              </a:spcBef>
              <a:buClr>
                <a:srgbClr val="2583C5"/>
              </a:buClr>
              <a:buAutoNum type="arabicPeriod"/>
              <a:tabLst>
                <a:tab pos="926465" algn="l"/>
              </a:tabLst>
            </a:pP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Type/Sequence</a:t>
            </a:r>
            <a:endParaRPr sz="1600">
              <a:latin typeface="Gill Sans MT"/>
              <a:cs typeface="Gill Sans MT"/>
            </a:endParaRPr>
          </a:p>
          <a:p>
            <a:pPr lvl="1">
              <a:lnSpc>
                <a:spcPct val="100000"/>
              </a:lnSpc>
              <a:spcBef>
                <a:spcPts val="1595"/>
              </a:spcBef>
              <a:buClr>
                <a:srgbClr val="2583C5"/>
              </a:buClr>
              <a:buFont typeface="Gill Sans MT"/>
              <a:buAutoNum type="arabicPeriod"/>
            </a:pPr>
            <a:endParaRPr sz="1600">
              <a:latin typeface="Gill Sans MT"/>
              <a:cs typeface="Gill Sans MT"/>
            </a:endParaRPr>
          </a:p>
          <a:p>
            <a:pPr marL="497205" indent="-347345">
              <a:lnSpc>
                <a:spcPct val="100000"/>
              </a:lnSpc>
              <a:buClr>
                <a:srgbClr val="2583C5"/>
              </a:buClr>
              <a:buAutoNum type="alphaUcPeriod"/>
              <a:tabLst>
                <a:tab pos="497205" algn="l"/>
              </a:tabLst>
            </a:pPr>
            <a:r>
              <a:rPr sz="1800" spc="-10" dirty="0">
                <a:solidFill>
                  <a:srgbClr val="404040"/>
                </a:solidFill>
                <a:latin typeface="Gill Sans MT"/>
                <a:cs typeface="Gill Sans MT"/>
              </a:rPr>
              <a:t>Evaluations</a:t>
            </a:r>
            <a:endParaRPr sz="1800">
              <a:latin typeface="Gill Sans MT"/>
              <a:cs typeface="Gill Sans MT"/>
            </a:endParaRPr>
          </a:p>
          <a:p>
            <a:pPr marL="926465" lvl="1" indent="-342265">
              <a:lnSpc>
                <a:spcPct val="100000"/>
              </a:lnSpc>
              <a:spcBef>
                <a:spcPts val="825"/>
              </a:spcBef>
              <a:buClr>
                <a:srgbClr val="2583C5"/>
              </a:buClr>
              <a:buAutoNum type="arabicPeriod"/>
              <a:tabLst>
                <a:tab pos="92646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Evaluating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what,</a:t>
            </a:r>
            <a:r>
              <a:rPr sz="1600" spc="-15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45" dirty="0">
                <a:solidFill>
                  <a:srgbClr val="404040"/>
                </a:solidFill>
                <a:latin typeface="Gill Sans MT"/>
                <a:cs typeface="Gill Sans MT"/>
              </a:rPr>
              <a:t>how,</a:t>
            </a:r>
            <a:r>
              <a:rPr sz="1600" spc="-16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and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when</a:t>
            </a:r>
            <a:endParaRPr sz="1600">
              <a:latin typeface="Gill Sans MT"/>
              <a:cs typeface="Gill Sans MT"/>
            </a:endParaRPr>
          </a:p>
          <a:p>
            <a:pPr marL="926465" lvl="1" indent="-342265">
              <a:lnSpc>
                <a:spcPct val="100000"/>
              </a:lnSpc>
              <a:spcBef>
                <a:spcPts val="805"/>
              </a:spcBef>
              <a:buClr>
                <a:srgbClr val="2583C5"/>
              </a:buClr>
              <a:buAutoNum type="arabicPeriod"/>
              <a:tabLst>
                <a:tab pos="926465" algn="l"/>
              </a:tabLst>
            </a:pP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What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to</a:t>
            </a:r>
            <a:r>
              <a:rPr sz="1600" spc="-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do</a:t>
            </a:r>
            <a:r>
              <a:rPr sz="1600" spc="-20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after</a:t>
            </a:r>
            <a:r>
              <a:rPr sz="1600" spc="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dirty="0">
                <a:solidFill>
                  <a:srgbClr val="404040"/>
                </a:solidFill>
                <a:latin typeface="Gill Sans MT"/>
                <a:cs typeface="Gill Sans MT"/>
              </a:rPr>
              <a:t>an</a:t>
            </a:r>
            <a:r>
              <a:rPr sz="1600" spc="-15" dirty="0">
                <a:solidFill>
                  <a:srgbClr val="404040"/>
                </a:solidFill>
                <a:latin typeface="Gill Sans MT"/>
                <a:cs typeface="Gill Sans MT"/>
              </a:rPr>
              <a:t> </a:t>
            </a:r>
            <a:r>
              <a:rPr sz="1600" spc="-10" dirty="0">
                <a:solidFill>
                  <a:srgbClr val="404040"/>
                </a:solidFill>
                <a:latin typeface="Gill Sans MT"/>
                <a:cs typeface="Gill Sans MT"/>
              </a:rPr>
              <a:t>evaluation</a:t>
            </a:r>
            <a:endParaRPr sz="1600">
              <a:latin typeface="Gill Sans MT"/>
              <a:cs typeface="Gill Sans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156" y="5739384"/>
            <a:ext cx="1315211" cy="5913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2425</Words>
  <Application>Microsoft Office PowerPoint</Application>
  <PresentationFormat>Widescreen</PresentationFormat>
  <Paragraphs>211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Arial</vt:lpstr>
      <vt:lpstr>Calibri</vt:lpstr>
      <vt:lpstr>Gill Sans MT</vt:lpstr>
      <vt:lpstr>Times New Roman</vt:lpstr>
      <vt:lpstr>Wingdings</vt:lpstr>
      <vt:lpstr>Office Theme</vt:lpstr>
      <vt:lpstr>MSHA: SILICA FINAL RULE  METALLURGICAL COAL PRODUCERS ASSOCIATION  16th Annual PE Seminar   September 5, 2024 Brian Dotson, Norton District Manager </vt:lpstr>
      <vt:lpstr>PowerPoint Presentation</vt:lpstr>
      <vt:lpstr>IMPORTANT DATES</vt:lpstr>
      <vt:lpstr>PART 60 RESPIRABLE CRYSTALLINE SILICA</vt:lpstr>
      <vt:lpstr>SECTION 60.1- SCOPE; COMPLIANCE DATES </vt:lpstr>
      <vt:lpstr>SECTION 60.2 – DEFINITIONS</vt:lpstr>
      <vt:lpstr>SECTION 60.10 – PERMISSIBLE EXPOSURE LIMIT ( PEL)</vt:lpstr>
      <vt:lpstr>SECTION 60.11 – METHODS OF COMPLIANCE</vt:lpstr>
      <vt:lpstr>SECTION 60.12 – EXPOSURE MONITORING</vt:lpstr>
      <vt:lpstr>SECTION 60.12 – EXPOSURE MONITORING ( CONT’D)</vt:lpstr>
      <vt:lpstr>SECTION 60.12 – EXPOSURE MONITORING ( CONT’D)</vt:lpstr>
      <vt:lpstr>SECTION 60.12 – EXPOSURE MONITORING ( CONT’D)</vt:lpstr>
      <vt:lpstr>EXPOSURE MONITORING: INITIAL SAMPLINGS</vt:lpstr>
      <vt:lpstr>EXPOSURE MONITORING: SUBSEQUENT SAMPLINGS</vt:lpstr>
      <vt:lpstr>SECTION 60.12 –  EXPOSURE MONITORING ( CONT’D)</vt:lpstr>
      <vt:lpstr>SECTION 60.13 – CORRECTIVE ACTIONS </vt:lpstr>
      <vt:lpstr>SECTION 60.14 – RESPIRATORY PROTECTION</vt:lpstr>
      <vt:lpstr>SECTION 60.14 –  RESPIRATORY PROTECTION (CONT'D)</vt:lpstr>
      <vt:lpstr>SECTION 60.15 – MEDICAL SURVEILLANCE</vt:lpstr>
      <vt:lpstr>SECTION 60. 15 – MEDICAL SURVEILLANCE ( CONT'D)</vt:lpstr>
      <vt:lpstr>SECTION 60.16 – RECORDKEEPING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Silica Stakeholder Meeting Slidedeck-Arlington, VA</dc:title>
  <dc:creator>Colley, Michael B - MSHA</dc:creator>
  <cp:lastModifiedBy>Dotson, Brian - MSHA</cp:lastModifiedBy>
  <cp:revision>3</cp:revision>
  <dcterms:created xsi:type="dcterms:W3CDTF">2024-08-16T12:34:07Z</dcterms:created>
  <dcterms:modified xsi:type="dcterms:W3CDTF">2024-09-04T16:44:58Z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0x010100FCEA20989342714C99B3DE07D2C0AE8B</vt:lpwstr>
  </property>
  <property fmtid="{D5CDD505-2E9C-101B-9397-08002B2CF9AE}" pid="3" name="Created">
    <vt:filetime>2024-07-12T00:00:00Z</vt:filetime>
  </property>
  <property fmtid="{D5CDD505-2E9C-101B-9397-08002B2CF9AE}" pid="4" name="Creator">
    <vt:lpwstr>Acrobat PDFMaker 24 for PowerPoint</vt:lpwstr>
  </property>
  <property fmtid="{D5CDD505-2E9C-101B-9397-08002B2CF9AE}" pid="5" name="LastSaved">
    <vt:filetime>2024-08-16T00:00:00Z</vt:filetime>
  </property>
  <property fmtid="{D5CDD505-2E9C-101B-9397-08002B2CF9AE}" pid="6" name="Producer">
    <vt:lpwstr>Adobe PDF Library 24.2.159</vt:lpwstr>
  </property>
</Properties>
</file>